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6"/>
  </p:notesMasterIdLst>
  <p:sldIdLst>
    <p:sldId id="376" r:id="rId2"/>
    <p:sldId id="390" r:id="rId3"/>
    <p:sldId id="257" r:id="rId4"/>
    <p:sldId id="279" r:id="rId5"/>
    <p:sldId id="282" r:id="rId6"/>
    <p:sldId id="377" r:id="rId7"/>
    <p:sldId id="378" r:id="rId8"/>
    <p:sldId id="295" r:id="rId9"/>
    <p:sldId id="283" r:id="rId10"/>
    <p:sldId id="284" r:id="rId11"/>
    <p:sldId id="290" r:id="rId12"/>
    <p:sldId id="293" r:id="rId13"/>
    <p:sldId id="294" r:id="rId14"/>
    <p:sldId id="296" r:id="rId15"/>
    <p:sldId id="297" r:id="rId16"/>
    <p:sldId id="298" r:id="rId17"/>
    <p:sldId id="299" r:id="rId18"/>
    <p:sldId id="302" r:id="rId19"/>
    <p:sldId id="300" r:id="rId20"/>
    <p:sldId id="303" r:id="rId21"/>
    <p:sldId id="278" r:id="rId22"/>
    <p:sldId id="258" r:id="rId23"/>
    <p:sldId id="259" r:id="rId24"/>
    <p:sldId id="260" r:id="rId25"/>
    <p:sldId id="261" r:id="rId26"/>
    <p:sldId id="375" r:id="rId27"/>
    <p:sldId id="304" r:id="rId28"/>
    <p:sldId id="306" r:id="rId29"/>
    <p:sldId id="305" r:id="rId30"/>
    <p:sldId id="307" r:id="rId31"/>
    <p:sldId id="308" r:id="rId32"/>
    <p:sldId id="309" r:id="rId33"/>
    <p:sldId id="310" r:id="rId34"/>
    <p:sldId id="311" r:id="rId35"/>
    <p:sldId id="312" r:id="rId36"/>
    <p:sldId id="313" r:id="rId37"/>
    <p:sldId id="314" r:id="rId38"/>
    <p:sldId id="315" r:id="rId39"/>
    <p:sldId id="368" r:id="rId40"/>
    <p:sldId id="262" r:id="rId41"/>
    <p:sldId id="264" r:id="rId42"/>
    <p:sldId id="265" r:id="rId43"/>
    <p:sldId id="372" r:id="rId44"/>
    <p:sldId id="266" r:id="rId45"/>
    <p:sldId id="268" r:id="rId46"/>
    <p:sldId id="269" r:id="rId47"/>
    <p:sldId id="316" r:id="rId48"/>
    <p:sldId id="317" r:id="rId49"/>
    <p:sldId id="319" r:id="rId50"/>
    <p:sldId id="318" r:id="rId51"/>
    <p:sldId id="320" r:id="rId52"/>
    <p:sldId id="321" r:id="rId53"/>
    <p:sldId id="322" r:id="rId54"/>
    <p:sldId id="324" r:id="rId55"/>
    <p:sldId id="323" r:id="rId56"/>
    <p:sldId id="325" r:id="rId57"/>
    <p:sldId id="326" r:id="rId58"/>
    <p:sldId id="327" r:id="rId59"/>
    <p:sldId id="277" r:id="rId60"/>
    <p:sldId id="369" r:id="rId61"/>
    <p:sldId id="270" r:id="rId62"/>
    <p:sldId id="380" r:id="rId63"/>
    <p:sldId id="271" r:id="rId64"/>
    <p:sldId id="272" r:id="rId65"/>
    <p:sldId id="273" r:id="rId66"/>
    <p:sldId id="274" r:id="rId67"/>
    <p:sldId id="275" r:id="rId68"/>
    <p:sldId id="276" r:id="rId69"/>
    <p:sldId id="381" r:id="rId70"/>
    <p:sldId id="328" r:id="rId71"/>
    <p:sldId id="331" r:id="rId72"/>
    <p:sldId id="329" r:id="rId73"/>
    <p:sldId id="332" r:id="rId74"/>
    <p:sldId id="330" r:id="rId75"/>
    <p:sldId id="334" r:id="rId76"/>
    <p:sldId id="333" r:id="rId77"/>
    <p:sldId id="382" r:id="rId78"/>
    <p:sldId id="336" r:id="rId79"/>
    <p:sldId id="337" r:id="rId80"/>
    <p:sldId id="338" r:id="rId81"/>
    <p:sldId id="339" r:id="rId82"/>
    <p:sldId id="340" r:id="rId83"/>
    <p:sldId id="341" r:id="rId84"/>
    <p:sldId id="346" r:id="rId85"/>
    <p:sldId id="342" r:id="rId86"/>
    <p:sldId id="343" r:id="rId87"/>
    <p:sldId id="344" r:id="rId88"/>
    <p:sldId id="345" r:id="rId89"/>
    <p:sldId id="351" r:id="rId90"/>
    <p:sldId id="354" r:id="rId91"/>
    <p:sldId id="363" r:id="rId92"/>
    <p:sldId id="350" r:id="rId93"/>
    <p:sldId id="355" r:id="rId94"/>
    <p:sldId id="389" r:id="rId95"/>
    <p:sldId id="362" r:id="rId96"/>
    <p:sldId id="384" r:id="rId97"/>
    <p:sldId id="385" r:id="rId98"/>
    <p:sldId id="356" r:id="rId99"/>
    <p:sldId id="360" r:id="rId100"/>
    <p:sldId id="358" r:id="rId101"/>
    <p:sldId id="364" r:id="rId102"/>
    <p:sldId id="357" r:id="rId103"/>
    <p:sldId id="365" r:id="rId104"/>
    <p:sldId id="373" r:id="rId10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63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BD499-65A5-442A-A957-BD7BDB1F9FA5}" type="datetimeFigureOut">
              <a:rPr lang="en-GB" smtClean="0"/>
              <a:t>16/08/2021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738CD-2278-4B48-98C6-A68A271D8932}" type="slidenum">
              <a:rPr lang="en-GB" smtClean="0"/>
              <a:t>‹#›</a:t>
            </a:fld>
            <a:endParaRPr lang="en-GB"/>
          </a:p>
        </p:txBody>
      </p:sp>
    </p:spTree>
    <p:extLst>
      <p:ext uri="{BB962C8B-B14F-4D97-AF65-F5344CB8AC3E}">
        <p14:creationId xmlns:p14="http://schemas.microsoft.com/office/powerpoint/2010/main" val="183416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E738CD-2278-4B48-98C6-A68A271D8932}" type="slidenum">
              <a:rPr lang="en-GB" smtClean="0"/>
              <a:t>4</a:t>
            </a:fld>
            <a:endParaRPr lang="en-GB"/>
          </a:p>
        </p:txBody>
      </p:sp>
    </p:spTree>
    <p:extLst>
      <p:ext uri="{BB962C8B-B14F-4D97-AF65-F5344CB8AC3E}">
        <p14:creationId xmlns:p14="http://schemas.microsoft.com/office/powerpoint/2010/main" val="118626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0"/>
            <a:ext cx="7848600" cy="1445419"/>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AB4242-2108-4497-A799-8F9C49F86A7F}" type="datetime1">
              <a:rPr lang="en-GB" smtClean="0"/>
              <a:t>16/08/2021</a:t>
            </a:fld>
            <a:endParaRPr lang="en-GB"/>
          </a:p>
        </p:txBody>
      </p:sp>
      <p:sp>
        <p:nvSpPr>
          <p:cNvPr id="5" name="Footer Placeholder 4"/>
          <p:cNvSpPr>
            <a:spLocks noGrp="1"/>
          </p:cNvSpPr>
          <p:nvPr>
            <p:ph type="ftr" sz="quarter" idx="11"/>
          </p:nvPr>
        </p:nvSpPr>
        <p:spPr/>
        <p:txBody>
          <a:bodyPr/>
          <a:lstStyle/>
          <a:p>
            <a:r>
              <a:rPr lang="en-GB" smtClean="0"/>
              <a:t>MRCOG Part 2  Course By Ghada Badran</a:t>
            </a:r>
            <a:endParaRPr lang="en-GB"/>
          </a:p>
        </p:txBody>
      </p:sp>
      <p:sp>
        <p:nvSpPr>
          <p:cNvPr id="6" name="Slide Number Placeholder 5"/>
          <p:cNvSpPr>
            <a:spLocks noGrp="1"/>
          </p:cNvSpPr>
          <p:nvPr>
            <p:ph type="sldNum" sz="quarter" idx="12"/>
          </p:nvPr>
        </p:nvSpPr>
        <p:spPr/>
        <p:txBody>
          <a:bodyPr/>
          <a:lstStyle/>
          <a:p>
            <a:fld id="{9AA40019-22AB-448D-8A24-D05CBB4E68E1}" type="slidenum">
              <a:rPr lang="en-GB" smtClean="0"/>
              <a:t>‹#›</a:t>
            </a:fld>
            <a:endParaRPr lang="en-GB"/>
          </a:p>
        </p:txBody>
      </p:sp>
      <p:cxnSp>
        <p:nvCxnSpPr>
          <p:cNvPr id="8" name="Straight Connector 7"/>
          <p:cNvCxnSpPr/>
          <p:nvPr/>
        </p:nvCxnSpPr>
        <p:spPr>
          <a:xfrm>
            <a:off x="685800" y="2548890"/>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8CEB0-8264-4BE6-A1D2-8F9E444F1645}" type="datetime1">
              <a:rPr lang="en-GB" smtClean="0"/>
              <a:t>16/08/2021</a:t>
            </a:fld>
            <a:endParaRPr lang="en-GB"/>
          </a:p>
        </p:txBody>
      </p:sp>
      <p:sp>
        <p:nvSpPr>
          <p:cNvPr id="5" name="Footer Placeholder 4"/>
          <p:cNvSpPr>
            <a:spLocks noGrp="1"/>
          </p:cNvSpPr>
          <p:nvPr>
            <p:ph type="ftr" sz="quarter" idx="11"/>
          </p:nvPr>
        </p:nvSpPr>
        <p:spPr/>
        <p:txBody>
          <a:bodyPr/>
          <a:lstStyle/>
          <a:p>
            <a:r>
              <a:rPr lang="en-GB" smtClean="0"/>
              <a:t>MRCOG Part 2  Course By Ghada Badran</a:t>
            </a:r>
            <a:endParaRPr lang="en-GB"/>
          </a:p>
        </p:txBody>
      </p:sp>
      <p:sp>
        <p:nvSpPr>
          <p:cNvPr id="6" name="Slide Number Placeholder 5"/>
          <p:cNvSpPr>
            <a:spLocks noGrp="1"/>
          </p:cNvSpPr>
          <p:nvPr>
            <p:ph type="sldNum" sz="quarter" idx="12"/>
          </p:nvPr>
        </p:nvSpPr>
        <p:spPr/>
        <p:txBody>
          <a:bodyPr/>
          <a:lstStyle/>
          <a:p>
            <a:fld id="{9AA40019-22AB-448D-8A24-D05CBB4E68E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CA7281-195F-4C8C-83E6-B8FAEFC0C886}" type="datetime1">
              <a:rPr lang="en-GB" smtClean="0"/>
              <a:t>16/08/2021</a:t>
            </a:fld>
            <a:endParaRPr lang="en-GB"/>
          </a:p>
        </p:txBody>
      </p:sp>
      <p:sp>
        <p:nvSpPr>
          <p:cNvPr id="5" name="Footer Placeholder 4"/>
          <p:cNvSpPr>
            <a:spLocks noGrp="1"/>
          </p:cNvSpPr>
          <p:nvPr>
            <p:ph type="ftr" sz="quarter" idx="11"/>
          </p:nvPr>
        </p:nvSpPr>
        <p:spPr/>
        <p:txBody>
          <a:bodyPr/>
          <a:lstStyle/>
          <a:p>
            <a:r>
              <a:rPr lang="en-GB" smtClean="0"/>
              <a:t>MRCOG Part 2  Course By Ghada Badran</a:t>
            </a:r>
            <a:endParaRPr lang="en-GB"/>
          </a:p>
        </p:txBody>
      </p:sp>
      <p:sp>
        <p:nvSpPr>
          <p:cNvPr id="6" name="Slide Number Placeholder 5"/>
          <p:cNvSpPr>
            <a:spLocks noGrp="1"/>
          </p:cNvSpPr>
          <p:nvPr>
            <p:ph type="sldNum" sz="quarter" idx="12"/>
          </p:nvPr>
        </p:nvSpPr>
        <p:spPr/>
        <p:txBody>
          <a:bodyPr/>
          <a:lstStyle/>
          <a:p>
            <a:fld id="{9AA40019-22AB-448D-8A24-D05CBB4E68E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1B2A59-45F7-4A94-B4A2-36451DF7BB1B}" type="datetime1">
              <a:rPr lang="en-GB" smtClean="0"/>
              <a:t>16/08/2021</a:t>
            </a:fld>
            <a:endParaRPr lang="en-GB"/>
          </a:p>
        </p:txBody>
      </p:sp>
      <p:sp>
        <p:nvSpPr>
          <p:cNvPr id="5" name="Footer Placeholder 4"/>
          <p:cNvSpPr>
            <a:spLocks noGrp="1"/>
          </p:cNvSpPr>
          <p:nvPr>
            <p:ph type="ftr" sz="quarter" idx="11"/>
          </p:nvPr>
        </p:nvSpPr>
        <p:spPr/>
        <p:txBody>
          <a:bodyPr/>
          <a:lstStyle/>
          <a:p>
            <a:r>
              <a:rPr lang="en-GB" smtClean="0"/>
              <a:t>MRCOG Part 2  Course By Ghada Badran</a:t>
            </a:r>
            <a:endParaRPr lang="en-GB"/>
          </a:p>
        </p:txBody>
      </p:sp>
      <p:sp>
        <p:nvSpPr>
          <p:cNvPr id="6" name="Slide Number Placeholder 5"/>
          <p:cNvSpPr>
            <a:spLocks noGrp="1"/>
          </p:cNvSpPr>
          <p:nvPr>
            <p:ph type="sldNum" sz="quarter" idx="12"/>
          </p:nvPr>
        </p:nvSpPr>
        <p:spPr/>
        <p:txBody>
          <a:bodyPr/>
          <a:lstStyle/>
          <a:p>
            <a:fld id="{9AA40019-22AB-448D-8A24-D05CBB4E68E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71651"/>
            <a:ext cx="7772400" cy="1650206"/>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E9DB06-9614-4BEF-81D0-F50923B50411}" type="datetime1">
              <a:rPr lang="en-GB" smtClean="0"/>
              <a:t>16/08/2021</a:t>
            </a:fld>
            <a:endParaRPr lang="en-GB"/>
          </a:p>
        </p:txBody>
      </p:sp>
      <p:sp>
        <p:nvSpPr>
          <p:cNvPr id="5" name="Footer Placeholder 4"/>
          <p:cNvSpPr>
            <a:spLocks noGrp="1"/>
          </p:cNvSpPr>
          <p:nvPr>
            <p:ph type="ftr" sz="quarter" idx="11"/>
          </p:nvPr>
        </p:nvSpPr>
        <p:spPr/>
        <p:txBody>
          <a:bodyPr/>
          <a:lstStyle/>
          <a:p>
            <a:r>
              <a:rPr lang="en-GB" smtClean="0"/>
              <a:t>MRCOG Part 2  Course By Ghada Badran</a:t>
            </a:r>
            <a:endParaRPr lang="en-GB"/>
          </a:p>
        </p:txBody>
      </p:sp>
      <p:sp>
        <p:nvSpPr>
          <p:cNvPr id="6" name="Slide Number Placeholder 5"/>
          <p:cNvSpPr>
            <a:spLocks noGrp="1"/>
          </p:cNvSpPr>
          <p:nvPr>
            <p:ph type="sldNum" sz="quarter" idx="12"/>
          </p:nvPr>
        </p:nvSpPr>
        <p:spPr/>
        <p:txBody>
          <a:bodyPr/>
          <a:lstStyle/>
          <a:p>
            <a:fld id="{9AA40019-22AB-448D-8A24-D05CBB4E68E1}" type="slidenum">
              <a:rPr lang="en-GB" smtClean="0"/>
              <a:t>‹#›</a:t>
            </a:fld>
            <a:endParaRPr lang="en-GB"/>
          </a:p>
        </p:txBody>
      </p:sp>
      <p:cxnSp>
        <p:nvCxnSpPr>
          <p:cNvPr id="7" name="Straight Connector 6"/>
          <p:cNvCxnSpPr/>
          <p:nvPr/>
        </p:nvCxnSpPr>
        <p:spPr>
          <a:xfrm>
            <a:off x="731520" y="3449574"/>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1B6528-D98F-437B-8781-496394403759}" type="datetime1">
              <a:rPr lang="en-GB" smtClean="0"/>
              <a:t>16/08/2021</a:t>
            </a:fld>
            <a:endParaRPr lang="en-GB"/>
          </a:p>
        </p:txBody>
      </p:sp>
      <p:sp>
        <p:nvSpPr>
          <p:cNvPr id="6" name="Footer Placeholder 5"/>
          <p:cNvSpPr>
            <a:spLocks noGrp="1"/>
          </p:cNvSpPr>
          <p:nvPr>
            <p:ph type="ftr" sz="quarter" idx="11"/>
          </p:nvPr>
        </p:nvSpPr>
        <p:spPr/>
        <p:txBody>
          <a:bodyPr/>
          <a:lstStyle/>
          <a:p>
            <a:r>
              <a:rPr lang="en-GB" smtClean="0"/>
              <a:t>MRCOG Part 2  Course By Ghada Badran</a:t>
            </a:r>
            <a:endParaRPr lang="en-GB"/>
          </a:p>
        </p:txBody>
      </p:sp>
      <p:sp>
        <p:nvSpPr>
          <p:cNvPr id="7" name="Slide Number Placeholder 6"/>
          <p:cNvSpPr>
            <a:spLocks noGrp="1"/>
          </p:cNvSpPr>
          <p:nvPr>
            <p:ph type="sldNum" sz="quarter" idx="12"/>
          </p:nvPr>
        </p:nvSpPr>
        <p:spPr/>
        <p:txBody>
          <a:bodyPr/>
          <a:lstStyle/>
          <a:p>
            <a:fld id="{9AA40019-22AB-448D-8A24-D05CBB4E68E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5B6AF8-98EC-4FD0-841D-C528B017564E}" type="datetime1">
              <a:rPr lang="en-GB" smtClean="0"/>
              <a:t>16/08/2021</a:t>
            </a:fld>
            <a:endParaRPr lang="en-GB"/>
          </a:p>
        </p:txBody>
      </p:sp>
      <p:sp>
        <p:nvSpPr>
          <p:cNvPr id="8" name="Footer Placeholder 7"/>
          <p:cNvSpPr>
            <a:spLocks noGrp="1"/>
          </p:cNvSpPr>
          <p:nvPr>
            <p:ph type="ftr" sz="quarter" idx="11"/>
          </p:nvPr>
        </p:nvSpPr>
        <p:spPr/>
        <p:txBody>
          <a:bodyPr/>
          <a:lstStyle/>
          <a:p>
            <a:r>
              <a:rPr lang="en-GB" smtClean="0"/>
              <a:t>MRCOG Part 2  Course By Ghada Badran</a:t>
            </a:r>
            <a:endParaRPr lang="en-GB"/>
          </a:p>
        </p:txBody>
      </p:sp>
      <p:sp>
        <p:nvSpPr>
          <p:cNvPr id="9" name="Slide Number Placeholder 8"/>
          <p:cNvSpPr>
            <a:spLocks noGrp="1"/>
          </p:cNvSpPr>
          <p:nvPr>
            <p:ph type="sldNum" sz="quarter" idx="12"/>
          </p:nvPr>
        </p:nvSpPr>
        <p:spPr/>
        <p:txBody>
          <a:bodyPr/>
          <a:lstStyle/>
          <a:p>
            <a:fld id="{9AA40019-22AB-448D-8A24-D05CBB4E68E1}" type="slidenum">
              <a:rPr lang="en-GB" smtClean="0"/>
              <a:t>‹#›</a:t>
            </a:fld>
            <a:endParaRPr lang="en-GB"/>
          </a:p>
        </p:txBody>
      </p:sp>
      <p:cxnSp>
        <p:nvCxnSpPr>
          <p:cNvPr id="11" name="Straight Connector 10"/>
          <p:cNvCxnSpPr/>
          <p:nvPr/>
        </p:nvCxnSpPr>
        <p:spPr>
          <a:xfrm rot="5400000">
            <a:off x="2806462" y="3034268"/>
            <a:ext cx="353187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816408-9269-4598-99DB-6193E5D818A9}" type="datetime1">
              <a:rPr lang="en-GB" smtClean="0"/>
              <a:t>16/08/2021</a:t>
            </a:fld>
            <a:endParaRPr lang="en-GB"/>
          </a:p>
        </p:txBody>
      </p:sp>
      <p:sp>
        <p:nvSpPr>
          <p:cNvPr id="4" name="Footer Placeholder 3"/>
          <p:cNvSpPr>
            <a:spLocks noGrp="1"/>
          </p:cNvSpPr>
          <p:nvPr>
            <p:ph type="ftr" sz="quarter" idx="11"/>
          </p:nvPr>
        </p:nvSpPr>
        <p:spPr/>
        <p:txBody>
          <a:bodyPr/>
          <a:lstStyle/>
          <a:p>
            <a:r>
              <a:rPr lang="en-GB" smtClean="0"/>
              <a:t>MRCOG Part 2  Course By Ghada Badran</a:t>
            </a:r>
            <a:endParaRPr lang="en-GB"/>
          </a:p>
        </p:txBody>
      </p:sp>
      <p:sp>
        <p:nvSpPr>
          <p:cNvPr id="5" name="Slide Number Placeholder 4"/>
          <p:cNvSpPr>
            <a:spLocks noGrp="1"/>
          </p:cNvSpPr>
          <p:nvPr>
            <p:ph type="sldNum" sz="quarter" idx="12"/>
          </p:nvPr>
        </p:nvSpPr>
        <p:spPr/>
        <p:txBody>
          <a:bodyPr/>
          <a:lstStyle/>
          <a:p>
            <a:fld id="{9AA40019-22AB-448D-8A24-D05CBB4E68E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8118A-5FD8-4D49-8AB5-2830736CA372}" type="datetime1">
              <a:rPr lang="en-GB" smtClean="0"/>
              <a:t>16/08/2021</a:t>
            </a:fld>
            <a:endParaRPr lang="en-GB"/>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594060"/>
            <a:ext cx="5715000" cy="41833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97915"/>
            <a:ext cx="2139696" cy="31827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AA705-8819-418D-BB2C-48EA3BDF4062}" type="datetime1">
              <a:rPr lang="en-GB" smtClean="0"/>
              <a:t>16/08/2021</a:t>
            </a:fld>
            <a:endParaRPr lang="en-GB"/>
          </a:p>
        </p:txBody>
      </p:sp>
      <p:sp>
        <p:nvSpPr>
          <p:cNvPr id="6" name="Footer Placeholder 5"/>
          <p:cNvSpPr>
            <a:spLocks noGrp="1"/>
          </p:cNvSpPr>
          <p:nvPr>
            <p:ph type="ftr" sz="quarter" idx="11"/>
          </p:nvPr>
        </p:nvSpPr>
        <p:spPr/>
        <p:txBody>
          <a:bodyPr/>
          <a:lstStyle/>
          <a:p>
            <a:r>
              <a:rPr lang="en-GB" smtClean="0"/>
              <a:t>MRCOG Part 2  Course By Ghada Badran</a:t>
            </a:r>
            <a:endParaRPr lang="en-GB"/>
          </a:p>
        </p:txBody>
      </p:sp>
      <p:sp>
        <p:nvSpPr>
          <p:cNvPr id="7" name="Slide Number Placeholder 6"/>
          <p:cNvSpPr>
            <a:spLocks noGrp="1"/>
          </p:cNvSpPr>
          <p:nvPr>
            <p:ph type="sldNum" sz="quarter" idx="12"/>
          </p:nvPr>
        </p:nvSpPr>
        <p:spPr/>
        <p:txBody>
          <a:bodyPr/>
          <a:lstStyle/>
          <a:p>
            <a:fld id="{9AA40019-22AB-448D-8A24-D05CBB4E68E1}" type="slidenum">
              <a:rPr lang="en-GB" smtClean="0"/>
              <a:t>‹#›</a:t>
            </a:fld>
            <a:endParaRPr lang="en-GB"/>
          </a:p>
        </p:txBody>
      </p:sp>
      <p:cxnSp>
        <p:nvCxnSpPr>
          <p:cNvPr id="9" name="Straight Connector 8"/>
          <p:cNvCxnSpPr/>
          <p:nvPr/>
        </p:nvCxnSpPr>
        <p:spPr>
          <a:xfrm rot="5400000">
            <a:off x="684114" y="2684956"/>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265E7-0D09-4746-A54F-F333EC05921D}" type="datetime1">
              <a:rPr lang="en-GB" smtClean="0"/>
              <a:t>16/08/2021</a:t>
            </a:fld>
            <a:endParaRPr lang="en-GB"/>
          </a:p>
        </p:txBody>
      </p:sp>
      <p:sp>
        <p:nvSpPr>
          <p:cNvPr id="6" name="Footer Placeholder 5"/>
          <p:cNvSpPr>
            <a:spLocks noGrp="1"/>
          </p:cNvSpPr>
          <p:nvPr>
            <p:ph type="ftr" sz="quarter" idx="11"/>
          </p:nvPr>
        </p:nvSpPr>
        <p:spPr/>
        <p:txBody>
          <a:bodyPr/>
          <a:lstStyle/>
          <a:p>
            <a:r>
              <a:rPr lang="en-GB" smtClean="0"/>
              <a:t>MRCOG Part 2  Course By Ghada Badran</a:t>
            </a:r>
            <a:endParaRPr lang="en-GB"/>
          </a:p>
        </p:txBody>
      </p:sp>
      <p:sp>
        <p:nvSpPr>
          <p:cNvPr id="7" name="Slide Number Placeholder 6"/>
          <p:cNvSpPr>
            <a:spLocks noGrp="1"/>
          </p:cNvSpPr>
          <p:nvPr>
            <p:ph type="sldNum" sz="quarter" idx="12"/>
          </p:nvPr>
        </p:nvSpPr>
        <p:spPr/>
        <p:txBody>
          <a:bodyPr/>
          <a:lstStyle/>
          <a:p>
            <a:fld id="{9AA40019-22AB-448D-8A24-D05CBB4E68E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fld id="{465F1E24-D6BE-41FC-9FEE-A9E4CB390A17}" type="datetime1">
              <a:rPr lang="en-GB" smtClean="0"/>
              <a:t>16/08/2021</a:t>
            </a:fld>
            <a:endParaRPr lang="en-GB"/>
          </a:p>
        </p:txBody>
      </p:sp>
      <p:sp>
        <p:nvSpPr>
          <p:cNvPr id="5"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r>
              <a:rPr lang="en-GB" smtClean="0"/>
              <a:t>MRCOG Part 2  Course By Ghada Badran</a:t>
            </a:r>
            <a:endParaRPr lang="en-GB"/>
          </a:p>
        </p:txBody>
      </p:sp>
      <p:sp>
        <p:nvSpPr>
          <p:cNvPr id="6"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fld id="{9AA40019-22AB-448D-8A24-D05CBB4E68E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8118A-5FD8-4D49-8AB5-2830736CA372}" type="datetime1">
              <a:rPr lang="en-GB" smtClean="0"/>
              <a:t>16/08/2021</a:t>
            </a:fld>
            <a:endParaRPr lang="en-GB"/>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1</a:t>
            </a:fld>
            <a:endParaRPr lang="en-GB"/>
          </a:p>
        </p:txBody>
      </p:sp>
      <p:pic>
        <p:nvPicPr>
          <p:cNvPr id="1126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3" y="-236562"/>
            <a:ext cx="9525000" cy="63531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47664" y="2499742"/>
            <a:ext cx="7878977" cy="2881120"/>
          </a:xfrm>
          <a:prstGeom prst="rect">
            <a:avLst/>
          </a:prstGeom>
        </p:spPr>
        <p:txBody>
          <a:bodyPr wrap="square" lIns="64335" tIns="32168" rIns="64335" bIns="32168">
            <a:spAutoFit/>
          </a:bodyPr>
          <a:lstStyle/>
          <a:p>
            <a:pPr algn="ctr">
              <a:spcBef>
                <a:spcPts val="582"/>
              </a:spcBef>
            </a:pPr>
            <a:r>
              <a:rPr lang="en-GB" sz="1400" b="1" spc="290" dirty="0">
                <a:latin typeface="Arial" pitchFamily="34" charset="0"/>
                <a:cs typeface="Arial" pitchFamily="34" charset="0"/>
              </a:rPr>
              <a:t>GHADA BADRAN</a:t>
            </a:r>
          </a:p>
          <a:p>
            <a:pPr algn="ctr">
              <a:spcBef>
                <a:spcPts val="582"/>
              </a:spcBef>
            </a:pPr>
            <a:r>
              <a:rPr lang="en-GB" sz="1400" b="1" spc="290" dirty="0">
                <a:latin typeface="&amp;quot"/>
                <a:cs typeface="Andalus" pitchFamily="18" charset="-78"/>
              </a:rPr>
              <a:t>MRCOG </a:t>
            </a:r>
            <a:r>
              <a:rPr lang="en-GB" sz="1400" b="1" spc="290" dirty="0" smtClean="0">
                <a:latin typeface="&amp;quot"/>
                <a:cs typeface="Andalus" pitchFamily="18" charset="-78"/>
              </a:rPr>
              <a:t>tutor </a:t>
            </a:r>
            <a:endParaRPr lang="en-GB" sz="1400" b="1" spc="290" dirty="0">
              <a:latin typeface="&amp;quot"/>
              <a:cs typeface="Andalus" pitchFamily="18" charset="-78"/>
            </a:endParaRPr>
          </a:p>
          <a:p>
            <a:pPr algn="ctr">
              <a:spcBef>
                <a:spcPts val="582"/>
              </a:spcBef>
            </a:pPr>
            <a:r>
              <a:rPr lang="en-GB" sz="1400" b="1" spc="290" dirty="0">
                <a:latin typeface="&amp;quot"/>
                <a:cs typeface="Andalus" pitchFamily="18" charset="-78"/>
              </a:rPr>
              <a:t>MRCOG Part 2 course</a:t>
            </a:r>
          </a:p>
          <a:p>
            <a:pPr algn="ctr">
              <a:spcBef>
                <a:spcPts val="582"/>
              </a:spcBef>
            </a:pPr>
            <a:r>
              <a:rPr lang="en-GB" sz="1400" b="1" spc="290" dirty="0" err="1" smtClean="0">
                <a:latin typeface="&amp;quot"/>
                <a:cs typeface="Andalus" pitchFamily="18" charset="-78"/>
              </a:rPr>
              <a:t>july</a:t>
            </a:r>
            <a:r>
              <a:rPr lang="en-GB" sz="1400" b="1" spc="290" dirty="0" smtClean="0">
                <a:latin typeface="&amp;quot"/>
                <a:cs typeface="Andalus" pitchFamily="18" charset="-78"/>
              </a:rPr>
              <a:t> </a:t>
            </a:r>
            <a:r>
              <a:rPr lang="en-GB" sz="1400" b="1" spc="290" dirty="0">
                <a:latin typeface="&amp;quot"/>
                <a:cs typeface="Andalus" pitchFamily="18" charset="-78"/>
              </a:rPr>
              <a:t>2021 exam </a:t>
            </a:r>
            <a:endParaRPr lang="ar-EG" sz="1400" b="1" dirty="0">
              <a:latin typeface="Times New Roman" panose="02020603050405020304" pitchFamily="18" charset="0"/>
              <a:cs typeface="Times New Roman" panose="02020603050405020304" pitchFamily="18" charset="0"/>
            </a:endParaRPr>
          </a:p>
          <a:p>
            <a:pPr algn="ctr">
              <a:spcBef>
                <a:spcPts val="582"/>
              </a:spcBef>
            </a:pPr>
            <a:r>
              <a:rPr lang="en-GB" sz="1400" b="1" dirty="0" smtClean="0">
                <a:latin typeface="Times New Roman" panose="02020603050405020304" pitchFamily="18" charset="0"/>
                <a:cs typeface="Times New Roman" panose="02020603050405020304" pitchFamily="18" charset="0"/>
              </a:rPr>
              <a:t>2</a:t>
            </a:r>
            <a:r>
              <a:rPr lang="ar-EG" sz="1400" b="1" dirty="0" smtClean="0">
                <a:latin typeface="Times New Roman" panose="02020603050405020304" pitchFamily="18" charset="0"/>
                <a:cs typeface="Times New Roman" panose="02020603050405020304" pitchFamily="18" charset="0"/>
              </a:rPr>
              <a:t>\</a:t>
            </a:r>
            <a:r>
              <a:rPr lang="en-GB" sz="1400" b="1" smtClean="0">
                <a:latin typeface="Times New Roman" panose="02020603050405020304" pitchFamily="18" charset="0"/>
                <a:cs typeface="Times New Roman" panose="02020603050405020304" pitchFamily="18" charset="0"/>
              </a:rPr>
              <a:t> 07 </a:t>
            </a:r>
            <a:r>
              <a:rPr lang="ar-EG" sz="1400" b="1" dirty="0">
                <a:latin typeface="Times New Roman" panose="02020603050405020304" pitchFamily="18" charset="0"/>
                <a:cs typeface="Times New Roman" panose="02020603050405020304" pitchFamily="18" charset="0"/>
              </a:rPr>
              <a:t>\</a:t>
            </a:r>
            <a:r>
              <a:rPr lang="en-GB" sz="1400" b="1" dirty="0" smtClean="0">
                <a:latin typeface="Times New Roman" panose="02020603050405020304" pitchFamily="18" charset="0"/>
                <a:cs typeface="Times New Roman" panose="02020603050405020304" pitchFamily="18" charset="0"/>
              </a:rPr>
              <a:t>2021</a:t>
            </a:r>
            <a:endParaRPr lang="ar-EG" sz="1400" b="1" dirty="0">
              <a:latin typeface="Times New Roman" panose="02020603050405020304" pitchFamily="18" charset="0"/>
              <a:cs typeface="Times New Roman" panose="02020603050405020304" pitchFamily="18" charset="0"/>
            </a:endParaRPr>
          </a:p>
          <a:p>
            <a:pPr algn="ctr">
              <a:spcBef>
                <a:spcPts val="582"/>
              </a:spcBef>
            </a:pPr>
            <a:r>
              <a:rPr lang="en-GB" sz="1400" b="1" dirty="0" smtClean="0">
                <a:latin typeface="Times New Roman" panose="02020603050405020304" pitchFamily="18" charset="0"/>
                <a:cs typeface="Times New Roman" panose="02020603050405020304" pitchFamily="18" charset="0"/>
              </a:rPr>
              <a:t>      https</a:t>
            </a:r>
            <a:r>
              <a:rPr lang="en-GB" sz="1400" b="1" dirty="0">
                <a:latin typeface="Times New Roman" panose="02020603050405020304" pitchFamily="18" charset="0"/>
                <a:cs typeface="Times New Roman" panose="02020603050405020304" pitchFamily="18" charset="0"/>
              </a:rPr>
              <a:t>://</a:t>
            </a:r>
            <a:r>
              <a:rPr lang="en-GB" sz="1400" b="1" dirty="0" smtClean="0">
                <a:latin typeface="Times New Roman" panose="02020603050405020304" pitchFamily="18" charset="0"/>
                <a:cs typeface="Times New Roman" panose="02020603050405020304" pitchFamily="18" charset="0"/>
              </a:rPr>
              <a:t>www.drghadabadran.com</a:t>
            </a:r>
          </a:p>
          <a:p>
            <a:pPr algn="ctr">
              <a:spcBef>
                <a:spcPts val="582"/>
              </a:spcBef>
            </a:pPr>
            <a:r>
              <a:rPr lang="ar-EG" sz="1400" b="1" dirty="0" smtClean="0">
                <a:latin typeface="Times New Roman" panose="02020603050405020304" pitchFamily="18" charset="0"/>
                <a:cs typeface="Times New Roman" panose="02020603050405020304" pitchFamily="18" charset="0"/>
              </a:rPr>
              <a:t>                 </a:t>
            </a:r>
            <a:r>
              <a:rPr lang="en-GB" sz="1400" b="1" dirty="0" smtClean="0">
                <a:latin typeface="Times New Roman" panose="02020603050405020304" pitchFamily="18" charset="0"/>
                <a:cs typeface="Times New Roman" panose="02020603050405020304" pitchFamily="18" charset="0"/>
              </a:rPr>
              <a:t>MRCOG PART 2 </a:t>
            </a:r>
            <a:r>
              <a:rPr lang="en-GB" sz="1400" b="1" dirty="0" err="1" smtClean="0">
                <a:latin typeface="Times New Roman" panose="02020603050405020304" pitchFamily="18" charset="0"/>
                <a:cs typeface="Times New Roman" panose="02020603050405020304" pitchFamily="18" charset="0"/>
              </a:rPr>
              <a:t>ghada</a:t>
            </a:r>
            <a:r>
              <a:rPr lang="en-GB" sz="1400" b="1" dirty="0" smtClean="0">
                <a:latin typeface="Times New Roman" panose="02020603050405020304" pitchFamily="18" charset="0"/>
                <a:cs typeface="Times New Roman" panose="02020603050405020304" pitchFamily="18" charset="0"/>
              </a:rPr>
              <a:t> </a:t>
            </a:r>
            <a:r>
              <a:rPr lang="en-GB" sz="1400" b="1" dirty="0" err="1" smtClean="0">
                <a:latin typeface="Times New Roman" panose="02020603050405020304" pitchFamily="18" charset="0"/>
                <a:cs typeface="Times New Roman" panose="02020603050405020304" pitchFamily="18" charset="0"/>
              </a:rPr>
              <a:t>badran</a:t>
            </a:r>
            <a:r>
              <a:rPr lang="en-GB" sz="1400" b="1" dirty="0" smtClean="0">
                <a:latin typeface="Times New Roman" panose="02020603050405020304" pitchFamily="18" charset="0"/>
                <a:cs typeface="Times New Roman" panose="02020603050405020304" pitchFamily="18" charset="0"/>
              </a:rPr>
              <a:t> group </a:t>
            </a:r>
          </a:p>
          <a:p>
            <a:pPr algn="ctr">
              <a:spcBef>
                <a:spcPts val="582"/>
              </a:spcBef>
            </a:pPr>
            <a:r>
              <a:rPr lang="ar-EG" sz="1400" b="1" dirty="0" smtClean="0">
                <a:latin typeface="Times New Roman" panose="02020603050405020304" pitchFamily="18" charset="0"/>
                <a:cs typeface="Times New Roman" panose="02020603050405020304" pitchFamily="18" charset="0"/>
              </a:rPr>
              <a:t>                </a:t>
            </a:r>
            <a:r>
              <a:rPr lang="en-GB" sz="1400" b="1" dirty="0" smtClean="0">
                <a:latin typeface="Times New Roman" panose="02020603050405020304" pitchFamily="18" charset="0"/>
                <a:cs typeface="Times New Roman" panose="02020603050405020304" pitchFamily="18" charset="0"/>
              </a:rPr>
              <a:t>MRCOG </a:t>
            </a:r>
            <a:r>
              <a:rPr lang="en-GB" sz="1400" b="1" dirty="0">
                <a:latin typeface="Times New Roman" panose="02020603050405020304" pitchFamily="18" charset="0"/>
                <a:cs typeface="Times New Roman" panose="02020603050405020304" pitchFamily="18" charset="0"/>
              </a:rPr>
              <a:t>PART 2 </a:t>
            </a:r>
            <a:r>
              <a:rPr lang="en-GB" sz="1400" b="1" dirty="0" err="1">
                <a:latin typeface="Times New Roman" panose="02020603050405020304" pitchFamily="18" charset="0"/>
                <a:cs typeface="Times New Roman" panose="02020603050405020304" pitchFamily="18" charset="0"/>
              </a:rPr>
              <a:t>ghada</a:t>
            </a:r>
            <a:r>
              <a:rPr lang="en-GB" sz="1400" b="1" dirty="0">
                <a:latin typeface="Times New Roman" panose="02020603050405020304" pitchFamily="18" charset="0"/>
                <a:cs typeface="Times New Roman" panose="02020603050405020304" pitchFamily="18" charset="0"/>
              </a:rPr>
              <a:t> </a:t>
            </a:r>
            <a:r>
              <a:rPr lang="en-GB" sz="1400" b="1" dirty="0" err="1">
                <a:latin typeface="Times New Roman" panose="02020603050405020304" pitchFamily="18" charset="0"/>
                <a:cs typeface="Times New Roman" panose="02020603050405020304" pitchFamily="18" charset="0"/>
              </a:rPr>
              <a:t>badran</a:t>
            </a:r>
            <a:r>
              <a:rPr lang="en-GB" sz="1400" b="1" dirty="0">
                <a:latin typeface="Times New Roman" panose="02020603050405020304" pitchFamily="18" charset="0"/>
                <a:cs typeface="Times New Roman" panose="02020603050405020304" pitchFamily="18" charset="0"/>
              </a:rPr>
              <a:t> group </a:t>
            </a:r>
          </a:p>
          <a:p>
            <a:pPr algn="ctr">
              <a:spcBef>
                <a:spcPts val="582"/>
              </a:spcBef>
            </a:pPr>
            <a:r>
              <a:rPr lang="en-GB" sz="1400" b="1" dirty="0" smtClean="0">
                <a:latin typeface="Times New Roman" panose="02020603050405020304" pitchFamily="18" charset="0"/>
                <a:cs typeface="Times New Roman" panose="02020603050405020304" pitchFamily="18" charset="0"/>
              </a:rPr>
              <a:t>   </a:t>
            </a:r>
            <a:r>
              <a:rPr lang="en-GB" sz="1400" b="1" dirty="0" err="1" smtClean="0">
                <a:latin typeface="Times New Roman" panose="02020603050405020304" pitchFamily="18" charset="0"/>
                <a:cs typeface="Times New Roman" panose="02020603050405020304" pitchFamily="18" charset="0"/>
              </a:rPr>
              <a:t>ghada</a:t>
            </a:r>
            <a:r>
              <a:rPr lang="en-GB" sz="1400" b="1" dirty="0" smtClean="0">
                <a:latin typeface="Times New Roman" panose="02020603050405020304" pitchFamily="18" charset="0"/>
                <a:cs typeface="Times New Roman" panose="02020603050405020304" pitchFamily="18" charset="0"/>
              </a:rPr>
              <a:t> </a:t>
            </a:r>
            <a:r>
              <a:rPr lang="en-GB" sz="1400" b="1" dirty="0" err="1">
                <a:latin typeface="Times New Roman" panose="02020603050405020304" pitchFamily="18" charset="0"/>
                <a:cs typeface="Times New Roman" panose="02020603050405020304" pitchFamily="18" charset="0"/>
              </a:rPr>
              <a:t>badran</a:t>
            </a:r>
            <a:r>
              <a:rPr lang="en-GB" sz="1400" b="1" dirty="0">
                <a:latin typeface="Times New Roman" panose="02020603050405020304" pitchFamily="18" charset="0"/>
                <a:cs typeface="Times New Roman" panose="02020603050405020304" pitchFamily="18" charset="0"/>
              </a:rPr>
              <a:t> </a:t>
            </a:r>
            <a:r>
              <a:rPr lang="en-GB" sz="1400" b="1" dirty="0" err="1">
                <a:latin typeface="Times New Roman" panose="02020603050405020304" pitchFamily="18" charset="0"/>
                <a:cs typeface="Times New Roman" panose="02020603050405020304" pitchFamily="18" charset="0"/>
              </a:rPr>
              <a:t>youtube</a:t>
            </a:r>
            <a:r>
              <a:rPr lang="en-GB" sz="1400" b="1" dirty="0">
                <a:latin typeface="Times New Roman" panose="02020603050405020304" pitchFamily="18" charset="0"/>
                <a:cs typeface="Times New Roman" panose="02020603050405020304" pitchFamily="18" charset="0"/>
              </a:rPr>
              <a:t> channel </a:t>
            </a:r>
            <a:endParaRPr lang="en-GB" sz="1400" dirty="0"/>
          </a:p>
          <a:p>
            <a:pPr algn="ctr">
              <a:spcBef>
                <a:spcPts val="582"/>
              </a:spcBef>
            </a:pPr>
            <a:r>
              <a:rPr lang="en-GB" sz="1200" b="1" dirty="0">
                <a:latin typeface="Times New Roman" panose="02020603050405020304" pitchFamily="18" charset="0"/>
                <a:cs typeface="Times New Roman" panose="02020603050405020304" pitchFamily="18" charset="0"/>
              </a:rPr>
              <a:t>                             </a:t>
            </a:r>
            <a:r>
              <a:rPr lang="ar-EG" sz="1200" b="1" dirty="0">
                <a:latin typeface="Times New Roman" panose="02020603050405020304" pitchFamily="18" charset="0"/>
                <a:cs typeface="Times New Roman" panose="02020603050405020304" pitchFamily="18" charset="0"/>
              </a:rPr>
              <a:t>     </a:t>
            </a:r>
            <a:endParaRPr lang="en-GB" sz="1200" b="1" spc="290" dirty="0">
              <a:latin typeface="Algerian" panose="04020705040A02060702" pitchFamily="82" charset="0"/>
              <a:cs typeface="Andalus" pitchFamily="18" charset="-78"/>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9276" y="4246596"/>
            <a:ext cx="269364" cy="181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Youtube Logo Icon of Flat style - Available in SVG, PNG, EPS, AI &amp; Icon  fon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8127" y="4903123"/>
            <a:ext cx="240513" cy="2403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24590" y="4587974"/>
            <a:ext cx="269364" cy="178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9737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378" y="339502"/>
            <a:ext cx="9159129" cy="4708981"/>
          </a:xfrm>
          <a:prstGeom prst="rect">
            <a:avLst/>
          </a:prstGeom>
        </p:spPr>
        <p:txBody>
          <a:bodyPr wrap="square">
            <a:spAutoFit/>
          </a:bodyPr>
          <a:lstStyle/>
          <a:p>
            <a:r>
              <a:rPr lang="en-GB" sz="1100" dirty="0"/>
              <a:t>Tumour-based testing </a:t>
            </a:r>
            <a:r>
              <a:rPr lang="en-GB" sz="1100" dirty="0" err="1"/>
              <a:t>Germline</a:t>
            </a:r>
            <a:r>
              <a:rPr lang="en-GB" sz="1100" dirty="0"/>
              <a:t> testing </a:t>
            </a:r>
            <a:endParaRPr lang="en-GB" sz="1100" dirty="0" smtClean="0"/>
          </a:p>
          <a:p>
            <a:endParaRPr lang="en-GB" sz="1100" dirty="0"/>
          </a:p>
          <a:p>
            <a:r>
              <a:rPr lang="en-GB" sz="1100" dirty="0" smtClean="0"/>
              <a:t>Tumour-based </a:t>
            </a:r>
            <a:r>
              <a:rPr lang="en-GB" sz="1100" dirty="0"/>
              <a:t>testing does not identify people with Lynch syndrome; it stratifies their risk for the </a:t>
            </a:r>
            <a:r>
              <a:rPr lang="en-GB" sz="1100" dirty="0" smtClean="0"/>
              <a:t>condition.</a:t>
            </a:r>
            <a:r>
              <a:rPr lang="en-GB" sz="1100" dirty="0"/>
              <a:t> </a:t>
            </a:r>
            <a:endParaRPr lang="en-GB" sz="1100" dirty="0" smtClean="0"/>
          </a:p>
          <a:p>
            <a:r>
              <a:rPr lang="en-GB" sz="1100" dirty="0" smtClean="0"/>
              <a:t>This </a:t>
            </a:r>
            <a:r>
              <a:rPr lang="en-GB" sz="1100" dirty="0"/>
              <a:t>is important because it is widely accepted that tumour-based tests can be done </a:t>
            </a:r>
            <a:r>
              <a:rPr lang="en-GB" sz="1100" b="1" dirty="0"/>
              <a:t>without explicit </a:t>
            </a:r>
            <a:r>
              <a:rPr lang="en-GB" sz="1100" b="1" dirty="0" smtClean="0"/>
              <a:t>consent.</a:t>
            </a:r>
          </a:p>
          <a:p>
            <a:r>
              <a:rPr lang="en-GB" sz="1100" dirty="0" smtClean="0"/>
              <a:t>They </a:t>
            </a:r>
            <a:r>
              <a:rPr lang="en-GB" sz="1100" dirty="0"/>
              <a:t>are used to identify individuals who should undergo definitive,</a:t>
            </a:r>
            <a:endParaRPr lang="en-GB" sz="1100" dirty="0" smtClean="0"/>
          </a:p>
          <a:p>
            <a:endParaRPr lang="en-GB" sz="1100" dirty="0"/>
          </a:p>
          <a:p>
            <a:r>
              <a:rPr lang="en-GB" sz="1100" dirty="0" smtClean="0"/>
              <a:t>Immunohistochemistry </a:t>
            </a:r>
            <a:r>
              <a:rPr lang="en-GB" sz="1100" dirty="0"/>
              <a:t>tests for </a:t>
            </a:r>
            <a:r>
              <a:rPr lang="en-GB" sz="1100" b="1" dirty="0"/>
              <a:t>loss of MMR protein expression </a:t>
            </a:r>
            <a:r>
              <a:rPr lang="en-GB" sz="1100" dirty="0"/>
              <a:t>(MMR deficiency). </a:t>
            </a:r>
            <a:endParaRPr lang="en-GB" sz="1100" dirty="0" smtClean="0"/>
          </a:p>
          <a:p>
            <a:r>
              <a:rPr lang="en-GB" sz="1100" dirty="0" smtClean="0"/>
              <a:t>There </a:t>
            </a:r>
            <a:r>
              <a:rPr lang="en-GB" sz="1100" dirty="0"/>
              <a:t>is </a:t>
            </a:r>
            <a:r>
              <a:rPr lang="en-GB" sz="1100" b="1" dirty="0">
                <a:solidFill>
                  <a:srgbClr val="C00000"/>
                </a:solidFill>
              </a:rPr>
              <a:t>a relative lack of specificity</a:t>
            </a:r>
            <a:r>
              <a:rPr lang="en-GB" sz="1100" dirty="0"/>
              <a:t>, associated with somatic </a:t>
            </a:r>
            <a:r>
              <a:rPr lang="en-GB" sz="1100" b="1" dirty="0">
                <a:solidFill>
                  <a:srgbClr val="C00000"/>
                </a:solidFill>
              </a:rPr>
              <a:t>loss of MMR expression. </a:t>
            </a:r>
            <a:endParaRPr lang="en-GB" sz="1100" b="1" dirty="0" smtClean="0">
              <a:solidFill>
                <a:srgbClr val="C00000"/>
              </a:solidFill>
            </a:endParaRPr>
          </a:p>
          <a:p>
            <a:r>
              <a:rPr lang="en-GB" sz="1100" b="1" dirty="0" smtClean="0">
                <a:solidFill>
                  <a:srgbClr val="C00000"/>
                </a:solidFill>
              </a:rPr>
              <a:t>Microsatellites </a:t>
            </a:r>
            <a:r>
              <a:rPr lang="en-GB" sz="1100" dirty="0"/>
              <a:t>are repeated DNA </a:t>
            </a:r>
            <a:r>
              <a:rPr lang="en-GB" sz="1100" dirty="0" smtClean="0"/>
              <a:t>motifs. If </a:t>
            </a:r>
            <a:r>
              <a:rPr lang="en-GB" sz="1100" b="1" dirty="0">
                <a:solidFill>
                  <a:srgbClr val="C00000"/>
                </a:solidFill>
              </a:rPr>
              <a:t>microsatellite instability </a:t>
            </a:r>
            <a:r>
              <a:rPr lang="en-GB" sz="1100" b="1" dirty="0"/>
              <a:t>is high, Lynch syndrome is more likely</a:t>
            </a:r>
            <a:r>
              <a:rPr lang="en-GB" sz="1100" b="1" dirty="0" smtClean="0"/>
              <a:t>.</a:t>
            </a:r>
          </a:p>
          <a:p>
            <a:endParaRPr lang="en-GB" sz="1100" dirty="0"/>
          </a:p>
          <a:p>
            <a:r>
              <a:rPr lang="en-GB" sz="1400" b="1" dirty="0" err="1" smtClean="0"/>
              <a:t>germline</a:t>
            </a:r>
            <a:r>
              <a:rPr lang="en-GB" sz="1400" b="1" dirty="0" smtClean="0"/>
              <a:t> </a:t>
            </a:r>
            <a:r>
              <a:rPr lang="en-GB" sz="1400" b="1" dirty="0"/>
              <a:t>testing </a:t>
            </a:r>
            <a:r>
              <a:rPr lang="en-GB" sz="1100" dirty="0"/>
              <a:t>is the </a:t>
            </a:r>
            <a:r>
              <a:rPr lang="en-GB" sz="1100" b="1" dirty="0"/>
              <a:t>only way </a:t>
            </a:r>
            <a:r>
              <a:rPr lang="en-GB" sz="1100" dirty="0"/>
              <a:t>in which a Lynch syndrome diagnosis can be made. </a:t>
            </a:r>
            <a:endParaRPr lang="en-GB" sz="1100" dirty="0" smtClean="0"/>
          </a:p>
          <a:p>
            <a:endParaRPr lang="en-GB" sz="1100" dirty="0"/>
          </a:p>
          <a:p>
            <a:r>
              <a:rPr lang="en-GB" sz="1100" dirty="0" smtClean="0"/>
              <a:t>It  </a:t>
            </a:r>
            <a:r>
              <a:rPr lang="en-GB" sz="1100" dirty="0"/>
              <a:t>is expensive and can only be done in specialist centres</a:t>
            </a:r>
            <a:r>
              <a:rPr lang="en-GB" sz="1100" dirty="0" smtClean="0"/>
              <a:t>.</a:t>
            </a:r>
            <a:r>
              <a:rPr lang="en-GB" sz="1100" b="1" dirty="0">
                <a:solidFill>
                  <a:srgbClr val="C00000"/>
                </a:solidFill>
              </a:rPr>
              <a:t> </a:t>
            </a:r>
            <a:endParaRPr lang="en-GB" sz="1100" b="1" dirty="0" smtClean="0">
              <a:solidFill>
                <a:srgbClr val="C00000"/>
              </a:solidFill>
            </a:endParaRPr>
          </a:p>
          <a:p>
            <a:endParaRPr lang="en-GB" sz="1100" b="1" dirty="0" smtClean="0">
              <a:solidFill>
                <a:srgbClr val="C00000"/>
              </a:solidFill>
            </a:endParaRPr>
          </a:p>
          <a:p>
            <a:r>
              <a:rPr lang="en-GB" sz="1100" b="1" dirty="0" smtClean="0">
                <a:solidFill>
                  <a:srgbClr val="C00000"/>
                </a:solidFill>
              </a:rPr>
              <a:t>These </a:t>
            </a:r>
            <a:r>
              <a:rPr lang="en-GB" sz="1100" b="1" dirty="0">
                <a:solidFill>
                  <a:srgbClr val="C00000"/>
                </a:solidFill>
              </a:rPr>
              <a:t>tumours are very immunogenic</a:t>
            </a:r>
            <a:r>
              <a:rPr lang="en-GB" sz="1100" dirty="0"/>
              <a:t>, eliciting a marked and unique immune response .</a:t>
            </a:r>
          </a:p>
          <a:p>
            <a:endParaRPr lang="en-GB" sz="1100" dirty="0"/>
          </a:p>
          <a:p>
            <a:r>
              <a:rPr lang="en-GB" sz="1100" dirty="0"/>
              <a:t>The main mechanism of immune evasion seen in MMR-deﬁcient cancers is exploitation of </a:t>
            </a:r>
            <a:r>
              <a:rPr lang="en-GB" sz="1100" b="1" dirty="0">
                <a:solidFill>
                  <a:srgbClr val="C00000"/>
                </a:solidFill>
              </a:rPr>
              <a:t>the PD-1/PD-L1 pathway.</a:t>
            </a:r>
          </a:p>
          <a:p>
            <a:endParaRPr lang="en-GB" sz="1100" dirty="0"/>
          </a:p>
          <a:p>
            <a:r>
              <a:rPr lang="en-GB" sz="1100" dirty="0" smtClean="0"/>
              <a:t>Novel </a:t>
            </a:r>
            <a:r>
              <a:rPr lang="en-GB" sz="1100" dirty="0"/>
              <a:t>strategies are being tested to harness the Lynch syndrome patient’s own immune system to </a:t>
            </a:r>
            <a:r>
              <a:rPr lang="en-GB" sz="1100" b="1" dirty="0"/>
              <a:t>prevent cancers </a:t>
            </a:r>
            <a:r>
              <a:rPr lang="en-GB" sz="1100" dirty="0"/>
              <a:t>through </a:t>
            </a:r>
            <a:r>
              <a:rPr lang="en-GB" sz="1100" b="1" dirty="0" smtClean="0">
                <a:solidFill>
                  <a:srgbClr val="C00000"/>
                </a:solidFill>
              </a:rPr>
              <a:t>vaccination</a:t>
            </a:r>
            <a:r>
              <a:rPr lang="en-GB" sz="1100" b="1" dirty="0">
                <a:solidFill>
                  <a:srgbClr val="C00000"/>
                </a:solidFill>
              </a:rPr>
              <a:t>.</a:t>
            </a:r>
          </a:p>
          <a:p>
            <a:endParaRPr lang="en-GB" sz="1100" dirty="0"/>
          </a:p>
          <a:p>
            <a:r>
              <a:rPr lang="en-GB" sz="1100" dirty="0"/>
              <a:t>Novel diagnostic methods, with the potential for complete automation, are in development. </a:t>
            </a:r>
          </a:p>
          <a:p>
            <a:endParaRPr lang="en-GB" sz="1100" dirty="0"/>
          </a:p>
          <a:p>
            <a:r>
              <a:rPr lang="en-GB" sz="1100" dirty="0"/>
              <a:t>Such technologies would </a:t>
            </a:r>
            <a:r>
              <a:rPr lang="en-GB" sz="1100" b="1" dirty="0"/>
              <a:t>simplify and reduce the costs of Lynch syndrome screening and diagnostic pathways.</a:t>
            </a:r>
          </a:p>
          <a:p>
            <a:endParaRPr lang="en-GB" sz="1200" dirty="0"/>
          </a:p>
          <a:p>
            <a:endParaRPr lang="en-GB" sz="1200" dirty="0" smtClean="0"/>
          </a:p>
          <a:p>
            <a:endParaRPr lang="en-GB" sz="1200" dirty="0"/>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10</a:t>
            </a:fld>
            <a:endParaRPr lang="en-GB"/>
          </a:p>
        </p:txBody>
      </p:sp>
      <p:sp>
        <p:nvSpPr>
          <p:cNvPr id="5" name="Date Placeholder 4"/>
          <p:cNvSpPr>
            <a:spLocks noGrp="1"/>
          </p:cNvSpPr>
          <p:nvPr>
            <p:ph type="dt" sz="half" idx="10"/>
          </p:nvPr>
        </p:nvSpPr>
        <p:spPr/>
        <p:txBody>
          <a:bodyPr/>
          <a:lstStyle/>
          <a:p>
            <a:fld id="{0ECE7E4A-B010-4CFB-8B54-8B012438096A}" type="datetime1">
              <a:rPr lang="en-GB" smtClean="0"/>
              <a:t>16/08/2021</a:t>
            </a:fld>
            <a:endParaRPr lang="en-GB"/>
          </a:p>
        </p:txBody>
      </p:sp>
    </p:spTree>
    <p:extLst>
      <p:ext uri="{BB962C8B-B14F-4D97-AF65-F5344CB8AC3E}">
        <p14:creationId xmlns:p14="http://schemas.microsoft.com/office/powerpoint/2010/main" val="67478913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8118A-5FD8-4D49-8AB5-2830736CA372}" type="datetime1">
              <a:rPr lang="en-GB" smtClean="0"/>
              <a:t>16/08/2021</a:t>
            </a:fld>
            <a:endParaRPr lang="en-GB"/>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100</a:t>
            </a:fld>
            <a:endParaRPr lang="en-GB"/>
          </a:p>
        </p:txBody>
      </p:sp>
      <p:sp>
        <p:nvSpPr>
          <p:cNvPr id="5" name="Rectangle 4"/>
          <p:cNvSpPr/>
          <p:nvPr/>
        </p:nvSpPr>
        <p:spPr>
          <a:xfrm>
            <a:off x="251520" y="1131590"/>
            <a:ext cx="8856984" cy="2862322"/>
          </a:xfrm>
          <a:prstGeom prst="rect">
            <a:avLst/>
          </a:prstGeom>
        </p:spPr>
        <p:txBody>
          <a:bodyPr wrap="square">
            <a:spAutoFit/>
          </a:bodyPr>
          <a:lstStyle/>
          <a:p>
            <a:r>
              <a:rPr lang="en-GB" sz="1200" dirty="0"/>
              <a:t>When caring for patients in a subsequent pregnancy after stillbirth, </a:t>
            </a:r>
            <a:endParaRPr lang="en-GB" sz="1200" dirty="0" smtClean="0"/>
          </a:p>
          <a:p>
            <a:endParaRPr lang="en-GB" sz="1200" dirty="0"/>
          </a:p>
          <a:p>
            <a:r>
              <a:rPr lang="en-GB" sz="1200" dirty="0"/>
              <a:t>Which of the following option is incorrect ?</a:t>
            </a:r>
          </a:p>
          <a:p>
            <a:endParaRPr lang="en-GB" sz="1200" dirty="0"/>
          </a:p>
          <a:p>
            <a:endParaRPr lang="en-GB" sz="1200" dirty="0" smtClean="0"/>
          </a:p>
          <a:p>
            <a:r>
              <a:rPr lang="en-GB" sz="1200" dirty="0" smtClean="0"/>
              <a:t>A) </a:t>
            </a:r>
            <a:r>
              <a:rPr lang="en-GB" sz="1200" dirty="0"/>
              <a:t>women and their families are at increased risk of intense anxiety, depression, and complex emotional responses that persist into the subsequent pregnancy. </a:t>
            </a:r>
            <a:endParaRPr lang="en-GB" sz="1200" dirty="0" smtClean="0"/>
          </a:p>
          <a:p>
            <a:endParaRPr lang="en-GB" sz="1200" dirty="0"/>
          </a:p>
          <a:p>
            <a:r>
              <a:rPr lang="en-GB" sz="1200" dirty="0" smtClean="0"/>
              <a:t>B) most </a:t>
            </a:r>
            <a:r>
              <a:rPr lang="en-GB" sz="1200" dirty="0"/>
              <a:t>families embark on a subsequent pregnancy within 12 months of the stillbirth</a:t>
            </a:r>
            <a:r>
              <a:rPr lang="en-GB" sz="1200" dirty="0" smtClean="0"/>
              <a:t>.</a:t>
            </a:r>
            <a:endParaRPr lang="ar-EG" sz="1200" dirty="0" smtClean="0"/>
          </a:p>
          <a:p>
            <a:endParaRPr lang="ar-EG" sz="1200" dirty="0"/>
          </a:p>
          <a:p>
            <a:r>
              <a:rPr lang="en-GB" sz="1200" dirty="0" smtClean="0"/>
              <a:t>C) women </a:t>
            </a:r>
            <a:r>
              <a:rPr lang="en-GB" sz="1200" dirty="0"/>
              <a:t>who have a history of stillbirth are less likely to stop smoking than women who have had a live birth. </a:t>
            </a:r>
            <a:endParaRPr lang="ar-EG" sz="1200" dirty="0" smtClean="0"/>
          </a:p>
          <a:p>
            <a:endParaRPr lang="en-GB" sz="1200" dirty="0" smtClean="0"/>
          </a:p>
          <a:p>
            <a:r>
              <a:rPr lang="en-GB" sz="1200" dirty="0" smtClean="0"/>
              <a:t>D) aspirin </a:t>
            </a:r>
            <a:r>
              <a:rPr lang="en-GB" sz="1200" dirty="0"/>
              <a:t>commenced before 16 weeks’ gestation has been shown to significantly reduce the risk of stillbirth in high-risk women. </a:t>
            </a:r>
            <a:endParaRPr lang="ar-EG" sz="1200" dirty="0" smtClean="0"/>
          </a:p>
          <a:p>
            <a:endParaRPr lang="ar-EG" sz="1200" dirty="0"/>
          </a:p>
          <a:p>
            <a:r>
              <a:rPr lang="en-GB" sz="1200" dirty="0" smtClean="0"/>
              <a:t>E) guidelines </a:t>
            </a:r>
            <a:r>
              <a:rPr lang="en-GB" sz="1200" dirty="0"/>
              <a:t>exist to standardise the care provided across the UK to women who have experienced a stillbirth. </a:t>
            </a:r>
          </a:p>
        </p:txBody>
      </p:sp>
      <p:sp>
        <p:nvSpPr>
          <p:cNvPr id="6" name="TextBox 5"/>
          <p:cNvSpPr txBox="1"/>
          <p:nvPr/>
        </p:nvSpPr>
        <p:spPr>
          <a:xfrm>
            <a:off x="273908" y="555526"/>
            <a:ext cx="1018292" cy="369332"/>
          </a:xfrm>
          <a:prstGeom prst="rect">
            <a:avLst/>
          </a:prstGeom>
          <a:noFill/>
        </p:spPr>
        <p:txBody>
          <a:bodyPr wrap="none" rtlCol="0">
            <a:spAutoFit/>
          </a:bodyPr>
          <a:lstStyle/>
          <a:p>
            <a:r>
              <a:rPr lang="en-GB" dirty="0" smtClean="0"/>
              <a:t>SBA 27 </a:t>
            </a:r>
            <a:endParaRPr lang="en-GB" dirty="0"/>
          </a:p>
        </p:txBody>
      </p:sp>
    </p:spTree>
    <p:extLst>
      <p:ext uri="{BB962C8B-B14F-4D97-AF65-F5344CB8AC3E}">
        <p14:creationId xmlns:p14="http://schemas.microsoft.com/office/powerpoint/2010/main" val="70585990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8118A-5FD8-4D49-8AB5-2830736CA372}" type="datetime1">
              <a:rPr lang="en-GB" smtClean="0"/>
              <a:t>16/08/2021</a:t>
            </a:fld>
            <a:endParaRPr lang="en-GB"/>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101</a:t>
            </a:fld>
            <a:endParaRPr lang="en-GB"/>
          </a:p>
        </p:txBody>
      </p:sp>
      <p:sp>
        <p:nvSpPr>
          <p:cNvPr id="5" name="Rectangle 4"/>
          <p:cNvSpPr/>
          <p:nvPr/>
        </p:nvSpPr>
        <p:spPr>
          <a:xfrm>
            <a:off x="971600" y="1923678"/>
            <a:ext cx="6102424" cy="646331"/>
          </a:xfrm>
          <a:prstGeom prst="rect">
            <a:avLst/>
          </a:prstGeom>
        </p:spPr>
        <p:txBody>
          <a:bodyPr wrap="square">
            <a:spAutoFit/>
          </a:bodyPr>
          <a:lstStyle/>
          <a:p>
            <a:r>
              <a:rPr lang="en-GB" dirty="0"/>
              <a:t>C) women who have a history of stillbirth are less likely to stop smoking than women who have had a live birth. </a:t>
            </a:r>
            <a:endParaRPr lang="ar-EG" dirty="0"/>
          </a:p>
        </p:txBody>
      </p:sp>
    </p:spTree>
    <p:extLst>
      <p:ext uri="{BB962C8B-B14F-4D97-AF65-F5344CB8AC3E}">
        <p14:creationId xmlns:p14="http://schemas.microsoft.com/office/powerpoint/2010/main" val="147572200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8118A-5FD8-4D49-8AB5-2830736CA372}" type="datetime1">
              <a:rPr lang="en-GB" smtClean="0"/>
              <a:t>16/08/2021</a:t>
            </a:fld>
            <a:endParaRPr lang="en-GB"/>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102</a:t>
            </a:fld>
            <a:endParaRPr lang="en-GB"/>
          </a:p>
        </p:txBody>
      </p:sp>
      <p:sp>
        <p:nvSpPr>
          <p:cNvPr id="5" name="Rectangle 4"/>
          <p:cNvSpPr/>
          <p:nvPr/>
        </p:nvSpPr>
        <p:spPr>
          <a:xfrm>
            <a:off x="971600" y="1131590"/>
            <a:ext cx="7200800" cy="3108543"/>
          </a:xfrm>
          <a:prstGeom prst="rect">
            <a:avLst/>
          </a:prstGeom>
        </p:spPr>
        <p:txBody>
          <a:bodyPr wrap="square">
            <a:spAutoFit/>
          </a:bodyPr>
          <a:lstStyle/>
          <a:p>
            <a:r>
              <a:rPr lang="en-GB" sz="1400" dirty="0"/>
              <a:t>The risk of stillbirth recurrence in a subsequent pregnancy can be reduced, </a:t>
            </a:r>
            <a:endParaRPr lang="en-GB" sz="1400" dirty="0" smtClean="0"/>
          </a:p>
          <a:p>
            <a:endParaRPr lang="en-GB" sz="1400" dirty="0" smtClean="0"/>
          </a:p>
          <a:p>
            <a:r>
              <a:rPr lang="en-GB" sz="1400" dirty="0" smtClean="0"/>
              <a:t>Which </a:t>
            </a:r>
            <a:r>
              <a:rPr lang="en-GB" sz="1400" dirty="0"/>
              <a:t>of the following option is incorrect </a:t>
            </a:r>
            <a:r>
              <a:rPr lang="en-GB" sz="1400" dirty="0" smtClean="0"/>
              <a:t>?</a:t>
            </a:r>
          </a:p>
          <a:p>
            <a:endParaRPr lang="en-GB" sz="1400" dirty="0"/>
          </a:p>
          <a:p>
            <a:endParaRPr lang="en-GB" sz="1400" dirty="0"/>
          </a:p>
          <a:p>
            <a:r>
              <a:rPr lang="en-GB" sz="1400" dirty="0" smtClean="0"/>
              <a:t>A) with </a:t>
            </a:r>
            <a:r>
              <a:rPr lang="en-GB" sz="1400" dirty="0"/>
              <a:t>the use of serial ultrasound scan measurements of </a:t>
            </a:r>
            <a:r>
              <a:rPr lang="en-GB" sz="1400" dirty="0" err="1"/>
              <a:t>fetal</a:t>
            </a:r>
            <a:r>
              <a:rPr lang="en-GB" sz="1400" dirty="0"/>
              <a:t> biometry and uterine and umbilical artery </a:t>
            </a:r>
            <a:r>
              <a:rPr lang="en-GB" sz="1400" dirty="0" smtClean="0"/>
              <a:t>Doppler </a:t>
            </a:r>
            <a:r>
              <a:rPr lang="en-GB" sz="1400" dirty="0"/>
              <a:t>waveforms. </a:t>
            </a:r>
            <a:endParaRPr lang="en-GB" sz="1400" dirty="0" smtClean="0"/>
          </a:p>
          <a:p>
            <a:pPr marL="342900" indent="-342900">
              <a:buAutoNum type="alphaUcParenR"/>
            </a:pPr>
            <a:endParaRPr lang="en-GB" sz="1400" dirty="0"/>
          </a:p>
          <a:p>
            <a:r>
              <a:rPr lang="en-GB" sz="1400" dirty="0" smtClean="0"/>
              <a:t>B) </a:t>
            </a:r>
            <a:r>
              <a:rPr lang="en-GB" sz="1400" dirty="0"/>
              <a:t>With regard to establishing the cause of stillbirth, </a:t>
            </a:r>
            <a:r>
              <a:rPr lang="en-GB" sz="1400" dirty="0" smtClean="0"/>
              <a:t>using </a:t>
            </a:r>
            <a:r>
              <a:rPr lang="en-GB" sz="1400" dirty="0"/>
              <a:t>the relevant condition at death (</a:t>
            </a:r>
            <a:r>
              <a:rPr lang="en-GB" sz="1400" dirty="0" err="1"/>
              <a:t>ReCoDe</a:t>
            </a:r>
            <a:r>
              <a:rPr lang="en-GB" sz="1400" dirty="0"/>
              <a:t>) system is associated with the lowest unexplained rate. </a:t>
            </a:r>
            <a:endParaRPr lang="en-GB" sz="1400" dirty="0" smtClean="0"/>
          </a:p>
          <a:p>
            <a:endParaRPr lang="en-GB" sz="1400" dirty="0"/>
          </a:p>
          <a:p>
            <a:r>
              <a:rPr lang="en-GB" sz="1400" dirty="0" smtClean="0"/>
              <a:t>C) </a:t>
            </a:r>
            <a:r>
              <a:rPr lang="en-GB" sz="1400" dirty="0"/>
              <a:t>a mother has a history of stillbirth in the previous </a:t>
            </a:r>
            <a:r>
              <a:rPr lang="en-GB" sz="1400" dirty="0" err="1"/>
              <a:t>pregnancy,the</a:t>
            </a:r>
            <a:r>
              <a:rPr lang="en-GB" sz="1400" dirty="0"/>
              <a:t> likelihood of complications is significantly influenced by the time interval between the two pregnancies. </a:t>
            </a:r>
          </a:p>
          <a:p>
            <a:endParaRPr lang="en-GB" sz="1400" dirty="0"/>
          </a:p>
        </p:txBody>
      </p:sp>
      <p:sp>
        <p:nvSpPr>
          <p:cNvPr id="6" name="TextBox 5"/>
          <p:cNvSpPr txBox="1"/>
          <p:nvPr/>
        </p:nvSpPr>
        <p:spPr>
          <a:xfrm>
            <a:off x="273908" y="555526"/>
            <a:ext cx="1018292" cy="369332"/>
          </a:xfrm>
          <a:prstGeom prst="rect">
            <a:avLst/>
          </a:prstGeom>
          <a:noFill/>
        </p:spPr>
        <p:txBody>
          <a:bodyPr wrap="none" rtlCol="0">
            <a:spAutoFit/>
          </a:bodyPr>
          <a:lstStyle/>
          <a:p>
            <a:r>
              <a:rPr lang="en-GB" dirty="0" smtClean="0"/>
              <a:t>SBA 28 </a:t>
            </a:r>
            <a:endParaRPr lang="en-GB" dirty="0"/>
          </a:p>
        </p:txBody>
      </p:sp>
    </p:spTree>
    <p:extLst>
      <p:ext uri="{BB962C8B-B14F-4D97-AF65-F5344CB8AC3E}">
        <p14:creationId xmlns:p14="http://schemas.microsoft.com/office/powerpoint/2010/main" val="97286357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8118A-5FD8-4D49-8AB5-2830736CA372}" type="datetime1">
              <a:rPr lang="en-GB" smtClean="0"/>
              <a:t>16/08/2021</a:t>
            </a:fld>
            <a:endParaRPr lang="en-GB"/>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103</a:t>
            </a:fld>
            <a:endParaRPr lang="en-GB"/>
          </a:p>
        </p:txBody>
      </p:sp>
      <p:sp>
        <p:nvSpPr>
          <p:cNvPr id="5" name="Rectangle 4"/>
          <p:cNvSpPr/>
          <p:nvPr/>
        </p:nvSpPr>
        <p:spPr>
          <a:xfrm>
            <a:off x="1763688" y="1851670"/>
            <a:ext cx="4572000" cy="1354217"/>
          </a:xfrm>
          <a:prstGeom prst="rect">
            <a:avLst/>
          </a:prstGeom>
        </p:spPr>
        <p:txBody>
          <a:bodyPr>
            <a:spAutoFit/>
          </a:bodyPr>
          <a:lstStyle/>
          <a:p>
            <a:r>
              <a:rPr lang="en-GB" sz="1600" dirty="0"/>
              <a:t>C) a mother has a history of stillbirth in the previous </a:t>
            </a:r>
            <a:r>
              <a:rPr lang="en-GB" sz="1600" dirty="0" err="1"/>
              <a:t>pregnancy,the</a:t>
            </a:r>
            <a:r>
              <a:rPr lang="en-GB" sz="1600" dirty="0"/>
              <a:t> likelihood of complications is significantly influenced by the time interval between the two pregnancies. </a:t>
            </a:r>
          </a:p>
          <a:p>
            <a:endParaRPr lang="en-GB" dirty="0"/>
          </a:p>
        </p:txBody>
      </p:sp>
    </p:spTree>
    <p:extLst>
      <p:ext uri="{BB962C8B-B14F-4D97-AF65-F5344CB8AC3E}">
        <p14:creationId xmlns:p14="http://schemas.microsoft.com/office/powerpoint/2010/main" val="106715840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A40019-22AB-448D-8A24-D05CBB4E68E1}" type="slidenum">
              <a:rPr lang="en-GB" smtClean="0"/>
              <a:t>104</a:t>
            </a:fld>
            <a:endParaRPr lang="en-GB"/>
          </a:p>
        </p:txBody>
      </p:sp>
      <p:pic>
        <p:nvPicPr>
          <p:cNvPr id="5"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2"/>
          <p:cNvSpPr>
            <a:spLocks noGrp="1"/>
          </p:cNvSpPr>
          <p:nvPr>
            <p:ph type="ftr" sz="quarter" idx="11"/>
          </p:nvPr>
        </p:nvSpPr>
        <p:spPr>
          <a:xfrm>
            <a:off x="5148064" y="123478"/>
            <a:ext cx="4114800" cy="246888"/>
          </a:xfrm>
        </p:spPr>
        <p:txBody>
          <a:bodyPr/>
          <a:lstStyle/>
          <a:p>
            <a:r>
              <a:rPr lang="en-GB" dirty="0" smtClean="0"/>
              <a:t>MRCOG Part 2  Course By </a:t>
            </a:r>
            <a:r>
              <a:rPr lang="en-GB" dirty="0" err="1" smtClean="0"/>
              <a:t>Ghada</a:t>
            </a:r>
            <a:r>
              <a:rPr lang="en-GB" dirty="0" smtClean="0"/>
              <a:t> </a:t>
            </a:r>
            <a:r>
              <a:rPr lang="en-GB" dirty="0" err="1" smtClean="0"/>
              <a:t>Badran</a:t>
            </a:r>
            <a:endParaRPr lang="en-GB" dirty="0"/>
          </a:p>
        </p:txBody>
      </p:sp>
      <p:sp>
        <p:nvSpPr>
          <p:cNvPr id="7" name="Date Placeholder 1"/>
          <p:cNvSpPr>
            <a:spLocks noGrp="1"/>
          </p:cNvSpPr>
          <p:nvPr>
            <p:ph type="dt" sz="half" idx="10"/>
          </p:nvPr>
        </p:nvSpPr>
        <p:spPr>
          <a:xfrm>
            <a:off x="3851920" y="4866304"/>
            <a:ext cx="2895600" cy="246888"/>
          </a:xfrm>
        </p:spPr>
        <p:txBody>
          <a:bodyPr/>
          <a:lstStyle/>
          <a:p>
            <a:fld id="{CC78118A-5FD8-4D49-8AB5-2830736CA372}" type="datetime1">
              <a:rPr lang="en-GB" b="1" smtClean="0">
                <a:solidFill>
                  <a:schemeClr val="tx1"/>
                </a:solidFill>
              </a:rPr>
              <a:t>16/08/2021</a:t>
            </a:fld>
            <a:endParaRPr lang="en-GB" b="1" dirty="0">
              <a:solidFill>
                <a:schemeClr val="tx1"/>
              </a:solidFill>
            </a:endParaRPr>
          </a:p>
        </p:txBody>
      </p:sp>
      <p:sp>
        <p:nvSpPr>
          <p:cNvPr id="8" name="TextBox 7"/>
          <p:cNvSpPr txBox="1"/>
          <p:nvPr/>
        </p:nvSpPr>
        <p:spPr>
          <a:xfrm>
            <a:off x="5115452" y="951250"/>
            <a:ext cx="4049185" cy="369332"/>
          </a:xfrm>
          <a:prstGeom prst="rect">
            <a:avLst/>
          </a:prstGeom>
          <a:noFill/>
        </p:spPr>
        <p:txBody>
          <a:bodyPr wrap="none" rtlCol="0">
            <a:spAutoFit/>
          </a:bodyPr>
          <a:lstStyle/>
          <a:p>
            <a:r>
              <a:rPr lang="en-GB" dirty="0" smtClean="0">
                <a:solidFill>
                  <a:schemeClr val="bg1"/>
                </a:solidFill>
              </a:rPr>
              <a:t>You will fail only when you stop trying </a:t>
            </a:r>
            <a:endParaRPr lang="en-GB" dirty="0">
              <a:solidFill>
                <a:schemeClr val="bg1"/>
              </a:solidFill>
            </a:endParaRPr>
          </a:p>
        </p:txBody>
      </p:sp>
    </p:spTree>
    <p:extLst>
      <p:ext uri="{BB962C8B-B14F-4D97-AF65-F5344CB8AC3E}">
        <p14:creationId xmlns:p14="http://schemas.microsoft.com/office/powerpoint/2010/main" val="1831011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7614"/>
            <a:ext cx="9036496" cy="1815882"/>
          </a:xfrm>
          <a:prstGeom prst="rect">
            <a:avLst/>
          </a:prstGeom>
        </p:spPr>
        <p:txBody>
          <a:bodyPr wrap="square">
            <a:spAutoFit/>
          </a:bodyPr>
          <a:lstStyle/>
          <a:p>
            <a:r>
              <a:rPr lang="en-GB" sz="1400" b="1" dirty="0"/>
              <a:t>With regard to Lynch syndrome,  </a:t>
            </a:r>
            <a:r>
              <a:rPr lang="en-GB" sz="1400" b="1" dirty="0" smtClean="0"/>
              <a:t>which of the following is false </a:t>
            </a:r>
          </a:p>
          <a:p>
            <a:endParaRPr lang="en-GB" sz="1400" dirty="0" smtClean="0"/>
          </a:p>
          <a:p>
            <a:endParaRPr lang="en-GB" sz="1400" dirty="0" smtClean="0"/>
          </a:p>
          <a:p>
            <a:r>
              <a:rPr lang="en-GB" sz="1400" dirty="0"/>
              <a:t>A</a:t>
            </a:r>
            <a:r>
              <a:rPr lang="en-GB" sz="1400" dirty="0" smtClean="0"/>
              <a:t>) most </a:t>
            </a:r>
            <a:r>
              <a:rPr lang="en-GB" sz="1400" dirty="0"/>
              <a:t>carriers of the mutation associated with the syndrome know they have the condition. </a:t>
            </a:r>
          </a:p>
          <a:p>
            <a:endParaRPr lang="en-GB" sz="1400" dirty="0" smtClean="0"/>
          </a:p>
          <a:p>
            <a:r>
              <a:rPr lang="en-GB" sz="1400" dirty="0"/>
              <a:t>B</a:t>
            </a:r>
            <a:r>
              <a:rPr lang="en-GB" sz="1400" dirty="0" smtClean="0"/>
              <a:t>) the </a:t>
            </a:r>
            <a:r>
              <a:rPr lang="en-GB" sz="1400" dirty="0"/>
              <a:t>first cancers associated with the syndrome are predominantly endometrial or ovarian cancers. </a:t>
            </a:r>
            <a:endParaRPr lang="en-GB" sz="1400" dirty="0" smtClean="0"/>
          </a:p>
          <a:p>
            <a:endParaRPr lang="en-GB" sz="1400" dirty="0"/>
          </a:p>
          <a:p>
            <a:r>
              <a:rPr lang="en-GB" sz="1400" dirty="0"/>
              <a:t>C</a:t>
            </a:r>
            <a:r>
              <a:rPr lang="en-GB" sz="1400" dirty="0" smtClean="0"/>
              <a:t>)  when </a:t>
            </a:r>
            <a:r>
              <a:rPr lang="en-GB" sz="1400" dirty="0"/>
              <a:t>cancers occur, they have in them an unusually high immune infiltrate. </a:t>
            </a:r>
          </a:p>
        </p:txBody>
      </p:sp>
      <p:sp>
        <p:nvSpPr>
          <p:cNvPr id="3" name="TextBox 2"/>
          <p:cNvSpPr txBox="1"/>
          <p:nvPr/>
        </p:nvSpPr>
        <p:spPr>
          <a:xfrm>
            <a:off x="136854" y="411510"/>
            <a:ext cx="1072858" cy="400110"/>
          </a:xfrm>
          <a:prstGeom prst="rect">
            <a:avLst/>
          </a:prstGeom>
          <a:noFill/>
        </p:spPr>
        <p:txBody>
          <a:bodyPr wrap="none" rtlCol="0">
            <a:spAutoFit/>
          </a:bodyPr>
          <a:lstStyle/>
          <a:p>
            <a:r>
              <a:rPr lang="en-GB" sz="2000" b="1" dirty="0" smtClean="0"/>
              <a:t>SBA  1 </a:t>
            </a:r>
            <a:endParaRPr lang="en-GB" sz="2000" b="1" dirty="0"/>
          </a:p>
        </p:txBody>
      </p:sp>
      <p:sp>
        <p:nvSpPr>
          <p:cNvPr id="4" name="Footer Placeholder 3"/>
          <p:cNvSpPr>
            <a:spLocks noGrp="1"/>
          </p:cNvSpPr>
          <p:nvPr>
            <p:ph type="ftr" sz="quarter" idx="11"/>
          </p:nvPr>
        </p:nvSpPr>
        <p:spPr/>
        <p:txBody>
          <a:bodyPr/>
          <a:lstStyle/>
          <a:p>
            <a:r>
              <a:rPr lang="en-GB" smtClean="0"/>
              <a:t>MRCOG Part 2  Course By Ghada Badran</a:t>
            </a:r>
            <a:endParaRPr lang="en-GB"/>
          </a:p>
        </p:txBody>
      </p:sp>
      <p:sp>
        <p:nvSpPr>
          <p:cNvPr id="5" name="Slide Number Placeholder 4"/>
          <p:cNvSpPr>
            <a:spLocks noGrp="1"/>
          </p:cNvSpPr>
          <p:nvPr>
            <p:ph type="sldNum" sz="quarter" idx="12"/>
          </p:nvPr>
        </p:nvSpPr>
        <p:spPr/>
        <p:txBody>
          <a:bodyPr/>
          <a:lstStyle/>
          <a:p>
            <a:fld id="{9AA40019-22AB-448D-8A24-D05CBB4E68E1}" type="slidenum">
              <a:rPr lang="en-GB" smtClean="0"/>
              <a:t>11</a:t>
            </a:fld>
            <a:endParaRPr lang="en-GB"/>
          </a:p>
        </p:txBody>
      </p:sp>
      <p:sp>
        <p:nvSpPr>
          <p:cNvPr id="6" name="Date Placeholder 5"/>
          <p:cNvSpPr>
            <a:spLocks noGrp="1"/>
          </p:cNvSpPr>
          <p:nvPr>
            <p:ph type="dt" sz="half" idx="10"/>
          </p:nvPr>
        </p:nvSpPr>
        <p:spPr/>
        <p:txBody>
          <a:bodyPr/>
          <a:lstStyle/>
          <a:p>
            <a:fld id="{D051AC27-65C0-41EC-A9E7-AC9E791DF931}" type="datetime1">
              <a:rPr lang="en-GB" smtClean="0"/>
              <a:t>16/08/2021</a:t>
            </a:fld>
            <a:endParaRPr lang="en-GB"/>
          </a:p>
        </p:txBody>
      </p:sp>
    </p:spTree>
    <p:extLst>
      <p:ext uri="{BB962C8B-B14F-4D97-AF65-F5344CB8AC3E}">
        <p14:creationId xmlns:p14="http://schemas.microsoft.com/office/powerpoint/2010/main" val="2938193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193708"/>
            <a:ext cx="8568952" cy="307777"/>
          </a:xfrm>
          <a:prstGeom prst="rect">
            <a:avLst/>
          </a:prstGeom>
        </p:spPr>
        <p:txBody>
          <a:bodyPr wrap="square">
            <a:spAutoFit/>
          </a:bodyPr>
          <a:lstStyle/>
          <a:p>
            <a:r>
              <a:rPr lang="en-GB" sz="1400" b="1" dirty="0"/>
              <a:t>B) most carriers of the mutation associated with the syndrome know they have the condition. </a:t>
            </a: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12</a:t>
            </a:fld>
            <a:endParaRPr lang="en-GB"/>
          </a:p>
        </p:txBody>
      </p:sp>
      <p:sp>
        <p:nvSpPr>
          <p:cNvPr id="5" name="Date Placeholder 4"/>
          <p:cNvSpPr>
            <a:spLocks noGrp="1"/>
          </p:cNvSpPr>
          <p:nvPr>
            <p:ph type="dt" sz="half" idx="10"/>
          </p:nvPr>
        </p:nvSpPr>
        <p:spPr/>
        <p:txBody>
          <a:bodyPr/>
          <a:lstStyle/>
          <a:p>
            <a:fld id="{0B2C060B-AC2F-4B75-A514-3106C8556EDC}" type="datetime1">
              <a:rPr lang="en-GB" smtClean="0"/>
              <a:t>16/08/2021</a:t>
            </a:fld>
            <a:endParaRPr lang="en-GB"/>
          </a:p>
        </p:txBody>
      </p:sp>
    </p:spTree>
    <p:extLst>
      <p:ext uri="{BB962C8B-B14F-4D97-AF65-F5344CB8AC3E}">
        <p14:creationId xmlns:p14="http://schemas.microsoft.com/office/powerpoint/2010/main" val="3471230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37" y="1131590"/>
            <a:ext cx="9598023" cy="2939266"/>
          </a:xfrm>
          <a:prstGeom prst="rect">
            <a:avLst/>
          </a:prstGeom>
        </p:spPr>
        <p:txBody>
          <a:bodyPr wrap="square">
            <a:spAutoFit/>
          </a:bodyPr>
          <a:lstStyle/>
          <a:p>
            <a:r>
              <a:rPr lang="en-GB" sz="1600" b="1" dirty="0" smtClean="0"/>
              <a:t>Which of the following false </a:t>
            </a:r>
          </a:p>
          <a:p>
            <a:endParaRPr lang="en-GB" sz="1200" dirty="0" smtClean="0"/>
          </a:p>
          <a:p>
            <a:endParaRPr lang="en-GB" sz="1200" dirty="0" smtClean="0"/>
          </a:p>
          <a:p>
            <a:endParaRPr lang="en-GB" sz="1200" dirty="0"/>
          </a:p>
          <a:p>
            <a:r>
              <a:rPr lang="en-GB" sz="1100" b="1" dirty="0" smtClean="0"/>
              <a:t>A . </a:t>
            </a:r>
            <a:r>
              <a:rPr lang="en-GB" sz="1100" b="1" dirty="0"/>
              <a:t>consent must be sought before definitive </a:t>
            </a:r>
            <a:r>
              <a:rPr lang="en-GB" sz="1100" b="1" dirty="0" err="1"/>
              <a:t>germline</a:t>
            </a:r>
            <a:r>
              <a:rPr lang="en-GB" sz="1100" b="1" dirty="0"/>
              <a:t> testing for Lynch syndrome by a trained professional. </a:t>
            </a:r>
            <a:endParaRPr lang="en-GB" sz="1100" b="1" dirty="0" smtClean="0"/>
          </a:p>
          <a:p>
            <a:endParaRPr lang="en-GB" sz="1100" b="1" dirty="0" smtClean="0"/>
          </a:p>
          <a:p>
            <a:r>
              <a:rPr lang="en-GB" sz="1100" b="1" dirty="0" smtClean="0"/>
              <a:t>B . </a:t>
            </a:r>
            <a:r>
              <a:rPr lang="en-GB" sz="1100" b="1" dirty="0" err="1" smtClean="0"/>
              <a:t>immunohistochemical</a:t>
            </a:r>
            <a:r>
              <a:rPr lang="en-GB" sz="1100" b="1" dirty="0" smtClean="0"/>
              <a:t> staining of tumours for the mismatch repair proteins or microsatellite instability analysis are recognised ways</a:t>
            </a:r>
          </a:p>
          <a:p>
            <a:r>
              <a:rPr lang="en-GB" sz="1100" b="1" dirty="0" smtClean="0"/>
              <a:t> of screening cancers for characteristics suggestive of the syndrome. </a:t>
            </a:r>
          </a:p>
          <a:p>
            <a:endParaRPr lang="en-GB" sz="1100" b="1" dirty="0"/>
          </a:p>
          <a:p>
            <a:r>
              <a:rPr lang="en-GB" sz="1100" b="1" dirty="0" smtClean="0"/>
              <a:t>C . </a:t>
            </a:r>
            <a:r>
              <a:rPr lang="en-GB" sz="1100" b="1" dirty="0"/>
              <a:t>the National Institute for Health and Care Excellence endorses universal screening of colorectal cancer patients for Lynch syndrome. </a:t>
            </a:r>
            <a:endParaRPr lang="en-GB" sz="1100" b="1" dirty="0" smtClean="0"/>
          </a:p>
          <a:p>
            <a:endParaRPr lang="en-GB" sz="1100" b="1" dirty="0"/>
          </a:p>
          <a:p>
            <a:r>
              <a:rPr lang="en-GB" sz="1100" b="1" dirty="0" smtClean="0"/>
              <a:t>D . </a:t>
            </a:r>
            <a:r>
              <a:rPr lang="en-GB" sz="1100" b="1" dirty="0"/>
              <a:t>most gynaecological cancers found to have aberrant mismatch repair </a:t>
            </a:r>
            <a:r>
              <a:rPr lang="en-GB" sz="1100" b="1" dirty="0" err="1"/>
              <a:t>immunohistochemical</a:t>
            </a:r>
            <a:r>
              <a:rPr lang="en-GB" sz="1100" b="1" dirty="0"/>
              <a:t> staining will be in those with </a:t>
            </a:r>
            <a:endParaRPr lang="en-GB" sz="1100" b="1" dirty="0" smtClean="0"/>
          </a:p>
          <a:p>
            <a:r>
              <a:rPr lang="en-GB" sz="1100" b="1" dirty="0" smtClean="0"/>
              <a:t>the </a:t>
            </a:r>
            <a:r>
              <a:rPr lang="en-GB" sz="1100" b="1" dirty="0"/>
              <a:t>syndrome. </a:t>
            </a:r>
            <a:endParaRPr lang="en-GB" sz="1100" b="1" dirty="0" smtClean="0"/>
          </a:p>
          <a:p>
            <a:endParaRPr lang="en-GB" sz="1100" b="1" dirty="0" smtClean="0"/>
          </a:p>
          <a:p>
            <a:endParaRPr lang="en-GB" sz="1100" b="1" dirty="0"/>
          </a:p>
          <a:p>
            <a:r>
              <a:rPr lang="en-GB" sz="1100" b="1" dirty="0" smtClean="0"/>
              <a:t>E . </a:t>
            </a:r>
            <a:r>
              <a:rPr lang="en-GB" sz="1100" b="1" dirty="0"/>
              <a:t>the addition of MLH1 </a:t>
            </a:r>
            <a:r>
              <a:rPr lang="en-GB" sz="1100" b="1" dirty="0" err="1"/>
              <a:t>promotor</a:t>
            </a:r>
            <a:r>
              <a:rPr lang="en-GB" sz="1100" b="1" dirty="0"/>
              <a:t> </a:t>
            </a:r>
            <a:r>
              <a:rPr lang="en-GB" sz="1100" b="1" dirty="0" err="1"/>
              <a:t>hypermethylation</a:t>
            </a:r>
            <a:r>
              <a:rPr lang="en-GB" sz="1100" b="1" dirty="0"/>
              <a:t> testing in a Lynch syndrome diagnostic pathway improves specificity</a:t>
            </a:r>
            <a:r>
              <a:rPr lang="en-GB" sz="1200" dirty="0"/>
              <a:t>.</a:t>
            </a:r>
          </a:p>
        </p:txBody>
      </p:sp>
      <p:sp>
        <p:nvSpPr>
          <p:cNvPr id="3" name="TextBox 2"/>
          <p:cNvSpPr txBox="1"/>
          <p:nvPr/>
        </p:nvSpPr>
        <p:spPr>
          <a:xfrm>
            <a:off x="167943" y="489029"/>
            <a:ext cx="806375" cy="307777"/>
          </a:xfrm>
          <a:prstGeom prst="rect">
            <a:avLst/>
          </a:prstGeom>
          <a:noFill/>
        </p:spPr>
        <p:txBody>
          <a:bodyPr wrap="none" rtlCol="0">
            <a:spAutoFit/>
          </a:bodyPr>
          <a:lstStyle/>
          <a:p>
            <a:r>
              <a:rPr lang="en-GB" sz="1400" b="1" dirty="0" smtClean="0"/>
              <a:t>SBA  2 </a:t>
            </a:r>
            <a:endParaRPr lang="en-GB" sz="1400" b="1" dirty="0"/>
          </a:p>
        </p:txBody>
      </p:sp>
      <p:sp>
        <p:nvSpPr>
          <p:cNvPr id="4" name="Footer Placeholder 3"/>
          <p:cNvSpPr>
            <a:spLocks noGrp="1"/>
          </p:cNvSpPr>
          <p:nvPr>
            <p:ph type="ftr" sz="quarter" idx="11"/>
          </p:nvPr>
        </p:nvSpPr>
        <p:spPr/>
        <p:txBody>
          <a:bodyPr/>
          <a:lstStyle/>
          <a:p>
            <a:r>
              <a:rPr lang="en-GB" smtClean="0"/>
              <a:t>MRCOG Part 2  Course By Ghada Badran</a:t>
            </a:r>
            <a:endParaRPr lang="en-GB"/>
          </a:p>
        </p:txBody>
      </p:sp>
      <p:sp>
        <p:nvSpPr>
          <p:cNvPr id="5" name="Slide Number Placeholder 4"/>
          <p:cNvSpPr>
            <a:spLocks noGrp="1"/>
          </p:cNvSpPr>
          <p:nvPr>
            <p:ph type="sldNum" sz="quarter" idx="12"/>
          </p:nvPr>
        </p:nvSpPr>
        <p:spPr/>
        <p:txBody>
          <a:bodyPr/>
          <a:lstStyle/>
          <a:p>
            <a:fld id="{9AA40019-22AB-448D-8A24-D05CBB4E68E1}" type="slidenum">
              <a:rPr lang="en-GB" smtClean="0"/>
              <a:t>13</a:t>
            </a:fld>
            <a:endParaRPr lang="en-GB"/>
          </a:p>
        </p:txBody>
      </p:sp>
      <p:sp>
        <p:nvSpPr>
          <p:cNvPr id="6" name="Date Placeholder 5"/>
          <p:cNvSpPr>
            <a:spLocks noGrp="1"/>
          </p:cNvSpPr>
          <p:nvPr>
            <p:ph type="dt" sz="half" idx="10"/>
          </p:nvPr>
        </p:nvSpPr>
        <p:spPr/>
        <p:txBody>
          <a:bodyPr/>
          <a:lstStyle/>
          <a:p>
            <a:fld id="{FA21F638-BB39-4765-8A93-66C3450F1EBF}" type="datetime1">
              <a:rPr lang="en-GB" smtClean="0"/>
              <a:t>16/08/2021</a:t>
            </a:fld>
            <a:endParaRPr lang="en-GB"/>
          </a:p>
        </p:txBody>
      </p:sp>
    </p:spTree>
    <p:extLst>
      <p:ext uri="{BB962C8B-B14F-4D97-AF65-F5344CB8AC3E}">
        <p14:creationId xmlns:p14="http://schemas.microsoft.com/office/powerpoint/2010/main" val="1047224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987574"/>
            <a:ext cx="7056784" cy="646331"/>
          </a:xfrm>
          <a:prstGeom prst="rect">
            <a:avLst/>
          </a:prstGeom>
        </p:spPr>
        <p:txBody>
          <a:bodyPr wrap="square">
            <a:spAutoFit/>
          </a:bodyPr>
          <a:lstStyle/>
          <a:p>
            <a:r>
              <a:rPr lang="en-GB" dirty="0"/>
              <a:t>E . the addition of MLH1 </a:t>
            </a:r>
            <a:r>
              <a:rPr lang="en-GB" dirty="0" err="1"/>
              <a:t>promotor</a:t>
            </a:r>
            <a:r>
              <a:rPr lang="en-GB" dirty="0"/>
              <a:t> </a:t>
            </a:r>
            <a:r>
              <a:rPr lang="en-GB" dirty="0" err="1"/>
              <a:t>hypermethylation</a:t>
            </a:r>
            <a:r>
              <a:rPr lang="en-GB" dirty="0"/>
              <a:t> testing in a Lynch syndrome diagnostic pathway improves specificity.</a:t>
            </a: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14</a:t>
            </a:fld>
            <a:endParaRPr lang="en-GB"/>
          </a:p>
        </p:txBody>
      </p:sp>
      <p:sp>
        <p:nvSpPr>
          <p:cNvPr id="5" name="Date Placeholder 4"/>
          <p:cNvSpPr>
            <a:spLocks noGrp="1"/>
          </p:cNvSpPr>
          <p:nvPr>
            <p:ph type="dt" sz="half" idx="10"/>
          </p:nvPr>
        </p:nvSpPr>
        <p:spPr/>
        <p:txBody>
          <a:bodyPr/>
          <a:lstStyle/>
          <a:p>
            <a:fld id="{C3FAEA76-6394-4C1B-B2B1-27088B89B0CB}" type="datetime1">
              <a:rPr lang="en-GB" smtClean="0"/>
              <a:t>16/08/2021</a:t>
            </a:fld>
            <a:endParaRPr lang="en-GB"/>
          </a:p>
        </p:txBody>
      </p:sp>
      <p:sp>
        <p:nvSpPr>
          <p:cNvPr id="6" name="Rectangle 5"/>
          <p:cNvSpPr/>
          <p:nvPr/>
        </p:nvSpPr>
        <p:spPr>
          <a:xfrm>
            <a:off x="611560" y="3363838"/>
            <a:ext cx="7488832" cy="646331"/>
          </a:xfrm>
          <a:prstGeom prst="rect">
            <a:avLst/>
          </a:prstGeom>
        </p:spPr>
        <p:txBody>
          <a:bodyPr wrap="square">
            <a:spAutoFit/>
          </a:bodyPr>
          <a:lstStyle/>
          <a:p>
            <a:r>
              <a:rPr lang="en-GB" b="1" dirty="0">
                <a:solidFill>
                  <a:srgbClr val="C00000"/>
                </a:solidFill>
              </a:rPr>
              <a:t>Less commonly</a:t>
            </a:r>
            <a:r>
              <a:rPr lang="en-GB" dirty="0"/>
              <a:t>, inherited inactivation of the MMR system can arise from </a:t>
            </a:r>
            <a:r>
              <a:rPr lang="en-GB" dirty="0" err="1"/>
              <a:t>germline</a:t>
            </a:r>
            <a:r>
              <a:rPr lang="en-GB" dirty="0"/>
              <a:t> </a:t>
            </a:r>
            <a:r>
              <a:rPr lang="en-GB" dirty="0" err="1"/>
              <a:t>hypermethylation</a:t>
            </a:r>
            <a:r>
              <a:rPr lang="en-GB" dirty="0"/>
              <a:t> of the promoter region of MLH1</a:t>
            </a:r>
            <a:endParaRPr lang="en-GB" b="1" dirty="0">
              <a:solidFill>
                <a:srgbClr val="C00000"/>
              </a:solidFill>
            </a:endParaRPr>
          </a:p>
        </p:txBody>
      </p:sp>
    </p:spTree>
    <p:extLst>
      <p:ext uri="{BB962C8B-B14F-4D97-AF65-F5344CB8AC3E}">
        <p14:creationId xmlns:p14="http://schemas.microsoft.com/office/powerpoint/2010/main" val="3769660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082" y="1491630"/>
            <a:ext cx="8676456" cy="2246769"/>
          </a:xfrm>
          <a:prstGeom prst="rect">
            <a:avLst/>
          </a:prstGeom>
        </p:spPr>
        <p:txBody>
          <a:bodyPr wrap="square">
            <a:spAutoFit/>
          </a:bodyPr>
          <a:lstStyle/>
          <a:p>
            <a:r>
              <a:rPr lang="en-GB" sz="1400" b="1" dirty="0"/>
              <a:t>Regarding gynaecological surveillance in women with Lynch </a:t>
            </a:r>
            <a:r>
              <a:rPr lang="en-GB" sz="1400" b="1" dirty="0" smtClean="0"/>
              <a:t>syndrome,</a:t>
            </a:r>
          </a:p>
          <a:p>
            <a:endParaRPr lang="en-GB" sz="1400" b="1" dirty="0"/>
          </a:p>
          <a:p>
            <a:r>
              <a:rPr lang="en-GB" sz="1400" b="1" dirty="0" smtClean="0"/>
              <a:t>which of the following  is false </a:t>
            </a:r>
          </a:p>
          <a:p>
            <a:endParaRPr lang="en-GB" sz="1400" dirty="0" smtClean="0"/>
          </a:p>
          <a:p>
            <a:endParaRPr lang="en-GB" sz="1400" dirty="0"/>
          </a:p>
          <a:p>
            <a:r>
              <a:rPr lang="en-GB" sz="1400" dirty="0" smtClean="0"/>
              <a:t>A . </a:t>
            </a:r>
            <a:r>
              <a:rPr lang="en-GB" sz="1400" dirty="0"/>
              <a:t>there is strong evidence to recommend its use. </a:t>
            </a:r>
            <a:r>
              <a:rPr lang="en-GB" sz="1400" dirty="0" smtClean="0"/>
              <a:t> </a:t>
            </a:r>
          </a:p>
          <a:p>
            <a:endParaRPr lang="en-GB" sz="1400" dirty="0"/>
          </a:p>
          <a:p>
            <a:r>
              <a:rPr lang="en-GB" sz="1400" dirty="0"/>
              <a:t>B</a:t>
            </a:r>
            <a:r>
              <a:rPr lang="en-GB" sz="1400" dirty="0" smtClean="0"/>
              <a:t>. </a:t>
            </a:r>
            <a:r>
              <a:rPr lang="en-GB" sz="1400" dirty="0"/>
              <a:t>this should be offered to women around 25 years of age. </a:t>
            </a:r>
            <a:endParaRPr lang="en-GB" sz="1400" dirty="0" smtClean="0"/>
          </a:p>
          <a:p>
            <a:endParaRPr lang="en-GB" sz="1400" dirty="0"/>
          </a:p>
          <a:p>
            <a:r>
              <a:rPr lang="en-GB" sz="1400" dirty="0" smtClean="0"/>
              <a:t>C . </a:t>
            </a:r>
            <a:r>
              <a:rPr lang="en-GB" sz="1400" dirty="0"/>
              <a:t>counselling should include education on red flag symptoms of cancer and </a:t>
            </a:r>
            <a:r>
              <a:rPr lang="en-GB" sz="1400" dirty="0" smtClean="0"/>
              <a:t>risk reducing </a:t>
            </a:r>
            <a:r>
              <a:rPr lang="en-GB" sz="1400" dirty="0"/>
              <a:t>surgery.</a:t>
            </a:r>
          </a:p>
        </p:txBody>
      </p:sp>
      <p:sp>
        <p:nvSpPr>
          <p:cNvPr id="3" name="TextBox 2"/>
          <p:cNvSpPr txBox="1"/>
          <p:nvPr/>
        </p:nvSpPr>
        <p:spPr>
          <a:xfrm>
            <a:off x="177017" y="540040"/>
            <a:ext cx="1002326" cy="400110"/>
          </a:xfrm>
          <a:prstGeom prst="rect">
            <a:avLst/>
          </a:prstGeom>
          <a:noFill/>
        </p:spPr>
        <p:txBody>
          <a:bodyPr wrap="none" rtlCol="0">
            <a:spAutoFit/>
          </a:bodyPr>
          <a:lstStyle/>
          <a:p>
            <a:r>
              <a:rPr lang="en-GB" sz="2000" b="1" dirty="0" smtClean="0"/>
              <a:t>SBA  3</a:t>
            </a:r>
            <a:endParaRPr lang="en-GB" sz="2000" b="1" dirty="0"/>
          </a:p>
        </p:txBody>
      </p:sp>
      <p:sp>
        <p:nvSpPr>
          <p:cNvPr id="4" name="Footer Placeholder 3"/>
          <p:cNvSpPr>
            <a:spLocks noGrp="1"/>
          </p:cNvSpPr>
          <p:nvPr>
            <p:ph type="ftr" sz="quarter" idx="11"/>
          </p:nvPr>
        </p:nvSpPr>
        <p:spPr/>
        <p:txBody>
          <a:bodyPr/>
          <a:lstStyle/>
          <a:p>
            <a:r>
              <a:rPr lang="en-GB" smtClean="0"/>
              <a:t>MRCOG Part 2  Course By Ghada Badran</a:t>
            </a:r>
            <a:endParaRPr lang="en-GB"/>
          </a:p>
        </p:txBody>
      </p:sp>
      <p:sp>
        <p:nvSpPr>
          <p:cNvPr id="5" name="Slide Number Placeholder 4"/>
          <p:cNvSpPr>
            <a:spLocks noGrp="1"/>
          </p:cNvSpPr>
          <p:nvPr>
            <p:ph type="sldNum" sz="quarter" idx="12"/>
          </p:nvPr>
        </p:nvSpPr>
        <p:spPr/>
        <p:txBody>
          <a:bodyPr/>
          <a:lstStyle/>
          <a:p>
            <a:fld id="{9AA40019-22AB-448D-8A24-D05CBB4E68E1}" type="slidenum">
              <a:rPr lang="en-GB" smtClean="0"/>
              <a:t>15</a:t>
            </a:fld>
            <a:endParaRPr lang="en-GB"/>
          </a:p>
        </p:txBody>
      </p:sp>
      <p:sp>
        <p:nvSpPr>
          <p:cNvPr id="6" name="Date Placeholder 5"/>
          <p:cNvSpPr>
            <a:spLocks noGrp="1"/>
          </p:cNvSpPr>
          <p:nvPr>
            <p:ph type="dt" sz="half" idx="10"/>
          </p:nvPr>
        </p:nvSpPr>
        <p:spPr/>
        <p:txBody>
          <a:bodyPr/>
          <a:lstStyle/>
          <a:p>
            <a:fld id="{9790C53A-9AFF-4ADF-85A3-1FB76A461886}" type="datetime1">
              <a:rPr lang="en-GB" smtClean="0"/>
              <a:t>16/08/2021</a:t>
            </a:fld>
            <a:endParaRPr lang="en-GB"/>
          </a:p>
        </p:txBody>
      </p:sp>
    </p:spTree>
    <p:extLst>
      <p:ext uri="{BB962C8B-B14F-4D97-AF65-F5344CB8AC3E}">
        <p14:creationId xmlns:p14="http://schemas.microsoft.com/office/powerpoint/2010/main" val="1287547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200493"/>
            <a:ext cx="5958408" cy="646331"/>
          </a:xfrm>
          <a:prstGeom prst="rect">
            <a:avLst/>
          </a:prstGeom>
        </p:spPr>
        <p:txBody>
          <a:bodyPr wrap="square">
            <a:spAutoFit/>
          </a:bodyPr>
          <a:lstStyle/>
          <a:p>
            <a:r>
              <a:rPr lang="en-GB" dirty="0"/>
              <a:t>A . there is strong evidence to recommend its use.  </a:t>
            </a:r>
          </a:p>
          <a:p>
            <a:endParaRPr lang="en-GB" dirty="0"/>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16</a:t>
            </a:fld>
            <a:endParaRPr lang="en-GB"/>
          </a:p>
        </p:txBody>
      </p:sp>
      <p:sp>
        <p:nvSpPr>
          <p:cNvPr id="5" name="Date Placeholder 4"/>
          <p:cNvSpPr>
            <a:spLocks noGrp="1"/>
          </p:cNvSpPr>
          <p:nvPr>
            <p:ph type="dt" sz="half" idx="10"/>
          </p:nvPr>
        </p:nvSpPr>
        <p:spPr/>
        <p:txBody>
          <a:bodyPr/>
          <a:lstStyle/>
          <a:p>
            <a:fld id="{109183FE-4DB1-473C-B676-0046EDD71B9A}" type="datetime1">
              <a:rPr lang="en-GB" smtClean="0"/>
              <a:t>16/08/2021</a:t>
            </a:fld>
            <a:endParaRPr lang="en-GB"/>
          </a:p>
        </p:txBody>
      </p:sp>
      <p:sp>
        <p:nvSpPr>
          <p:cNvPr id="6" name="Rectangle 5"/>
          <p:cNvSpPr/>
          <p:nvPr/>
        </p:nvSpPr>
        <p:spPr>
          <a:xfrm>
            <a:off x="1115616" y="2427734"/>
            <a:ext cx="7056784" cy="923330"/>
          </a:xfrm>
          <a:prstGeom prst="rect">
            <a:avLst/>
          </a:prstGeom>
        </p:spPr>
        <p:txBody>
          <a:bodyPr wrap="square">
            <a:spAutoFit/>
          </a:bodyPr>
          <a:lstStyle/>
          <a:p>
            <a:r>
              <a:rPr lang="en-GB" dirty="0"/>
              <a:t>Surveillance for gynaecological cancer in women with Lynch</a:t>
            </a:r>
          </a:p>
          <a:p>
            <a:r>
              <a:rPr lang="en-GB" dirty="0"/>
              <a:t>syndrome </a:t>
            </a:r>
            <a:r>
              <a:rPr lang="en-GB" b="1" dirty="0">
                <a:solidFill>
                  <a:srgbClr val="C00000"/>
                </a:solidFill>
              </a:rPr>
              <a:t>remains controversial</a:t>
            </a:r>
            <a:r>
              <a:rPr lang="en-GB" dirty="0"/>
              <a:t>; more robust data are needed to</a:t>
            </a:r>
          </a:p>
          <a:p>
            <a:r>
              <a:rPr lang="en-GB" dirty="0"/>
              <a:t>determine its effectiveness.</a:t>
            </a:r>
          </a:p>
        </p:txBody>
      </p:sp>
    </p:spTree>
    <p:extLst>
      <p:ext uri="{BB962C8B-B14F-4D97-AF65-F5344CB8AC3E}">
        <p14:creationId xmlns:p14="http://schemas.microsoft.com/office/powerpoint/2010/main" val="3097617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275606"/>
            <a:ext cx="8604448" cy="2677656"/>
          </a:xfrm>
          <a:prstGeom prst="rect">
            <a:avLst/>
          </a:prstGeom>
        </p:spPr>
        <p:txBody>
          <a:bodyPr wrap="square">
            <a:spAutoFit/>
          </a:bodyPr>
          <a:lstStyle/>
          <a:p>
            <a:r>
              <a:rPr lang="en-GB" sz="1400" b="1" dirty="0"/>
              <a:t>With regard to risk-reducing strategies for women with Lynch syndrome, </a:t>
            </a:r>
            <a:endParaRPr lang="en-GB" sz="1400" b="1" dirty="0" smtClean="0"/>
          </a:p>
          <a:p>
            <a:endParaRPr lang="en-GB" sz="1400" b="1" dirty="0" smtClean="0"/>
          </a:p>
          <a:p>
            <a:r>
              <a:rPr lang="en-GB" sz="1400" b="1" dirty="0" smtClean="0"/>
              <a:t>Which of the following  is false </a:t>
            </a:r>
          </a:p>
          <a:p>
            <a:endParaRPr lang="en-GB" sz="1400" dirty="0" smtClean="0"/>
          </a:p>
          <a:p>
            <a:endParaRPr lang="en-GB" sz="1400" dirty="0"/>
          </a:p>
          <a:p>
            <a:r>
              <a:rPr lang="en-GB" sz="1400" dirty="0"/>
              <a:t>A</a:t>
            </a:r>
            <a:r>
              <a:rPr lang="en-GB" sz="1400" dirty="0" smtClean="0"/>
              <a:t>. </a:t>
            </a:r>
            <a:r>
              <a:rPr lang="en-GB" sz="1400" dirty="0"/>
              <a:t>hysterectomy is strongly recommended for all those with the syndrome. </a:t>
            </a:r>
            <a:endParaRPr lang="en-GB" sz="1400" dirty="0" smtClean="0"/>
          </a:p>
          <a:p>
            <a:endParaRPr lang="en-GB" sz="1400" dirty="0"/>
          </a:p>
          <a:p>
            <a:r>
              <a:rPr lang="en-GB" sz="1400" dirty="0"/>
              <a:t>B</a:t>
            </a:r>
            <a:r>
              <a:rPr lang="en-GB" sz="1400" dirty="0" smtClean="0"/>
              <a:t>. </a:t>
            </a:r>
            <a:r>
              <a:rPr lang="en-GB" sz="1400" dirty="0"/>
              <a:t>the timing of risk-reducing surgery depends on the syndrome gene. </a:t>
            </a:r>
            <a:endParaRPr lang="en-GB" sz="1400" dirty="0" smtClean="0"/>
          </a:p>
          <a:p>
            <a:endParaRPr lang="en-GB" sz="1400" dirty="0"/>
          </a:p>
          <a:p>
            <a:r>
              <a:rPr lang="en-GB" sz="1400" dirty="0"/>
              <a:t>C</a:t>
            </a:r>
            <a:r>
              <a:rPr lang="en-GB" sz="1400" dirty="0" smtClean="0"/>
              <a:t>. </a:t>
            </a:r>
            <a:r>
              <a:rPr lang="en-GB" sz="1400" dirty="0"/>
              <a:t>where possible, a laparoscopic approach is recommended. </a:t>
            </a:r>
            <a:endParaRPr lang="en-GB" sz="1400" dirty="0" smtClean="0"/>
          </a:p>
          <a:p>
            <a:endParaRPr lang="en-GB" sz="1400" dirty="0"/>
          </a:p>
          <a:p>
            <a:r>
              <a:rPr lang="en-GB" sz="1400" dirty="0"/>
              <a:t>D</a:t>
            </a:r>
            <a:r>
              <a:rPr lang="en-GB" sz="1400" dirty="0" smtClean="0"/>
              <a:t>. </a:t>
            </a:r>
            <a:r>
              <a:rPr lang="en-GB" sz="1400" dirty="0"/>
              <a:t>aspirin is not recommended as a means of reducing their overall cancer risk. </a:t>
            </a:r>
          </a:p>
        </p:txBody>
      </p:sp>
      <p:sp>
        <p:nvSpPr>
          <p:cNvPr id="3" name="TextBox 2"/>
          <p:cNvSpPr txBox="1"/>
          <p:nvPr/>
        </p:nvSpPr>
        <p:spPr>
          <a:xfrm>
            <a:off x="167943" y="483518"/>
            <a:ext cx="1072858" cy="400110"/>
          </a:xfrm>
          <a:prstGeom prst="rect">
            <a:avLst/>
          </a:prstGeom>
          <a:noFill/>
        </p:spPr>
        <p:txBody>
          <a:bodyPr wrap="none" rtlCol="0">
            <a:spAutoFit/>
          </a:bodyPr>
          <a:lstStyle/>
          <a:p>
            <a:r>
              <a:rPr lang="en-GB" sz="2000" b="1" dirty="0" smtClean="0"/>
              <a:t>SBA  4 </a:t>
            </a:r>
            <a:endParaRPr lang="en-GB" sz="2000" b="1" dirty="0"/>
          </a:p>
        </p:txBody>
      </p:sp>
      <p:sp>
        <p:nvSpPr>
          <p:cNvPr id="4" name="Footer Placeholder 3"/>
          <p:cNvSpPr>
            <a:spLocks noGrp="1"/>
          </p:cNvSpPr>
          <p:nvPr>
            <p:ph type="ftr" sz="quarter" idx="11"/>
          </p:nvPr>
        </p:nvSpPr>
        <p:spPr/>
        <p:txBody>
          <a:bodyPr/>
          <a:lstStyle/>
          <a:p>
            <a:r>
              <a:rPr lang="en-GB" smtClean="0"/>
              <a:t>MRCOG Part 2  Course By Ghada Badran</a:t>
            </a:r>
            <a:endParaRPr lang="en-GB"/>
          </a:p>
        </p:txBody>
      </p:sp>
      <p:sp>
        <p:nvSpPr>
          <p:cNvPr id="5" name="Slide Number Placeholder 4"/>
          <p:cNvSpPr>
            <a:spLocks noGrp="1"/>
          </p:cNvSpPr>
          <p:nvPr>
            <p:ph type="sldNum" sz="quarter" idx="12"/>
          </p:nvPr>
        </p:nvSpPr>
        <p:spPr/>
        <p:txBody>
          <a:bodyPr/>
          <a:lstStyle/>
          <a:p>
            <a:fld id="{9AA40019-22AB-448D-8A24-D05CBB4E68E1}" type="slidenum">
              <a:rPr lang="en-GB" smtClean="0"/>
              <a:t>17</a:t>
            </a:fld>
            <a:endParaRPr lang="en-GB"/>
          </a:p>
        </p:txBody>
      </p:sp>
      <p:sp>
        <p:nvSpPr>
          <p:cNvPr id="6" name="Date Placeholder 5"/>
          <p:cNvSpPr>
            <a:spLocks noGrp="1"/>
          </p:cNvSpPr>
          <p:nvPr>
            <p:ph type="dt" sz="half" idx="10"/>
          </p:nvPr>
        </p:nvSpPr>
        <p:spPr/>
        <p:txBody>
          <a:bodyPr/>
          <a:lstStyle/>
          <a:p>
            <a:fld id="{EF1C6C83-C9F4-4E45-AFF3-CF01E08BE0D5}" type="datetime1">
              <a:rPr lang="en-GB" smtClean="0"/>
              <a:t>16/08/2021</a:t>
            </a:fld>
            <a:endParaRPr lang="en-GB"/>
          </a:p>
        </p:txBody>
      </p:sp>
    </p:spTree>
    <p:extLst>
      <p:ext uri="{BB962C8B-B14F-4D97-AF65-F5344CB8AC3E}">
        <p14:creationId xmlns:p14="http://schemas.microsoft.com/office/powerpoint/2010/main" val="4143753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2009042"/>
            <a:ext cx="9361040" cy="369332"/>
          </a:xfrm>
          <a:prstGeom prst="rect">
            <a:avLst/>
          </a:prstGeom>
        </p:spPr>
        <p:txBody>
          <a:bodyPr wrap="square">
            <a:spAutoFit/>
          </a:bodyPr>
          <a:lstStyle/>
          <a:p>
            <a:r>
              <a:rPr lang="en-GB" dirty="0"/>
              <a:t>D. aspirin is not recommended as a means of reducing their overall cancer risk. </a:t>
            </a: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18</a:t>
            </a:fld>
            <a:endParaRPr lang="en-GB"/>
          </a:p>
        </p:txBody>
      </p:sp>
      <p:sp>
        <p:nvSpPr>
          <p:cNvPr id="5" name="Date Placeholder 4"/>
          <p:cNvSpPr>
            <a:spLocks noGrp="1"/>
          </p:cNvSpPr>
          <p:nvPr>
            <p:ph type="dt" sz="half" idx="10"/>
          </p:nvPr>
        </p:nvSpPr>
        <p:spPr/>
        <p:txBody>
          <a:bodyPr/>
          <a:lstStyle/>
          <a:p>
            <a:fld id="{49065454-B811-45D3-A804-E486612A2427}" type="datetime1">
              <a:rPr lang="en-GB" smtClean="0"/>
              <a:t>16/08/2021</a:t>
            </a:fld>
            <a:endParaRPr lang="en-GB"/>
          </a:p>
        </p:txBody>
      </p:sp>
    </p:spTree>
    <p:extLst>
      <p:ext uri="{BB962C8B-B14F-4D97-AF65-F5344CB8AC3E}">
        <p14:creationId xmlns:p14="http://schemas.microsoft.com/office/powerpoint/2010/main" val="214796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212" y="1419622"/>
            <a:ext cx="8867328" cy="2492990"/>
          </a:xfrm>
          <a:prstGeom prst="rect">
            <a:avLst/>
          </a:prstGeom>
        </p:spPr>
        <p:txBody>
          <a:bodyPr wrap="square">
            <a:spAutoFit/>
          </a:bodyPr>
          <a:lstStyle/>
          <a:p>
            <a:r>
              <a:rPr lang="en-GB" dirty="0"/>
              <a:t>Regarding Lynch syndrome-associated gynaecological cancers, </a:t>
            </a:r>
            <a:endParaRPr lang="en-GB" dirty="0" smtClean="0"/>
          </a:p>
          <a:p>
            <a:r>
              <a:rPr lang="en-GB" dirty="0" smtClean="0"/>
              <a:t>Which of the following is false ?</a:t>
            </a:r>
          </a:p>
          <a:p>
            <a:endParaRPr lang="en-GB" dirty="0" smtClean="0"/>
          </a:p>
          <a:p>
            <a:endParaRPr lang="en-GB" dirty="0"/>
          </a:p>
          <a:p>
            <a:r>
              <a:rPr lang="en-GB" sz="1400" dirty="0" smtClean="0"/>
              <a:t>A . </a:t>
            </a:r>
            <a:r>
              <a:rPr lang="en-GB" sz="1400" dirty="0"/>
              <a:t>endometrial types that arise as a result of the syndrome have a poorer prognosis than sporadic types. </a:t>
            </a:r>
            <a:endParaRPr lang="en-GB" sz="1400" dirty="0" smtClean="0"/>
          </a:p>
          <a:p>
            <a:endParaRPr lang="en-GB" sz="1400" dirty="0"/>
          </a:p>
          <a:p>
            <a:r>
              <a:rPr lang="en-GB" sz="1400" dirty="0" smtClean="0"/>
              <a:t>B . </a:t>
            </a:r>
            <a:r>
              <a:rPr lang="en-GB" sz="1400" dirty="0"/>
              <a:t>checkpoint inhibition of the PD-1/PD-L1 pathway has been shown to be very effective in mismatch repair-deficient cancers. </a:t>
            </a:r>
            <a:endParaRPr lang="en-GB" sz="1400" dirty="0" smtClean="0"/>
          </a:p>
          <a:p>
            <a:endParaRPr lang="en-GB" sz="1400" dirty="0"/>
          </a:p>
          <a:p>
            <a:r>
              <a:rPr lang="en-GB" sz="1400" dirty="0"/>
              <a:t>C</a:t>
            </a:r>
            <a:r>
              <a:rPr lang="en-GB" sz="1400" dirty="0" smtClean="0"/>
              <a:t>. </a:t>
            </a:r>
            <a:r>
              <a:rPr lang="en-GB" sz="1400" dirty="0"/>
              <a:t>vaccination against these cancers is currently the focus of research. </a:t>
            </a:r>
          </a:p>
        </p:txBody>
      </p:sp>
      <p:sp>
        <p:nvSpPr>
          <p:cNvPr id="3" name="TextBox 2"/>
          <p:cNvSpPr txBox="1"/>
          <p:nvPr/>
        </p:nvSpPr>
        <p:spPr>
          <a:xfrm>
            <a:off x="254123" y="541590"/>
            <a:ext cx="1072858" cy="400110"/>
          </a:xfrm>
          <a:prstGeom prst="rect">
            <a:avLst/>
          </a:prstGeom>
          <a:noFill/>
        </p:spPr>
        <p:txBody>
          <a:bodyPr wrap="none" rtlCol="0">
            <a:spAutoFit/>
          </a:bodyPr>
          <a:lstStyle/>
          <a:p>
            <a:r>
              <a:rPr lang="en-GB" sz="2000" b="1" dirty="0" smtClean="0"/>
              <a:t>SBA  5 </a:t>
            </a:r>
            <a:endParaRPr lang="en-GB" sz="2000" b="1" dirty="0"/>
          </a:p>
        </p:txBody>
      </p:sp>
      <p:sp>
        <p:nvSpPr>
          <p:cNvPr id="4" name="Footer Placeholder 3"/>
          <p:cNvSpPr>
            <a:spLocks noGrp="1"/>
          </p:cNvSpPr>
          <p:nvPr>
            <p:ph type="ftr" sz="quarter" idx="11"/>
          </p:nvPr>
        </p:nvSpPr>
        <p:spPr/>
        <p:txBody>
          <a:bodyPr/>
          <a:lstStyle/>
          <a:p>
            <a:r>
              <a:rPr lang="en-GB" smtClean="0"/>
              <a:t>MRCOG Part 2  Course By Ghada Badran</a:t>
            </a:r>
            <a:endParaRPr lang="en-GB"/>
          </a:p>
        </p:txBody>
      </p:sp>
      <p:sp>
        <p:nvSpPr>
          <p:cNvPr id="5" name="Slide Number Placeholder 4"/>
          <p:cNvSpPr>
            <a:spLocks noGrp="1"/>
          </p:cNvSpPr>
          <p:nvPr>
            <p:ph type="sldNum" sz="quarter" idx="12"/>
          </p:nvPr>
        </p:nvSpPr>
        <p:spPr/>
        <p:txBody>
          <a:bodyPr/>
          <a:lstStyle/>
          <a:p>
            <a:fld id="{9AA40019-22AB-448D-8A24-D05CBB4E68E1}" type="slidenum">
              <a:rPr lang="en-GB" smtClean="0"/>
              <a:t>19</a:t>
            </a:fld>
            <a:endParaRPr lang="en-GB"/>
          </a:p>
        </p:txBody>
      </p:sp>
      <p:sp>
        <p:nvSpPr>
          <p:cNvPr id="6" name="Date Placeholder 5"/>
          <p:cNvSpPr>
            <a:spLocks noGrp="1"/>
          </p:cNvSpPr>
          <p:nvPr>
            <p:ph type="dt" sz="half" idx="10"/>
          </p:nvPr>
        </p:nvSpPr>
        <p:spPr/>
        <p:txBody>
          <a:bodyPr/>
          <a:lstStyle/>
          <a:p>
            <a:fld id="{937ACD05-BD87-4E65-8B8E-7BD7F86F27B8}" type="datetime1">
              <a:rPr lang="en-GB" smtClean="0"/>
              <a:t>16/08/2021</a:t>
            </a:fld>
            <a:endParaRPr lang="en-GB"/>
          </a:p>
        </p:txBody>
      </p:sp>
    </p:spTree>
    <p:extLst>
      <p:ext uri="{BB962C8B-B14F-4D97-AF65-F5344CB8AC3E}">
        <p14:creationId xmlns:p14="http://schemas.microsoft.com/office/powerpoint/2010/main" val="3055946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8118A-5FD8-4D49-8AB5-2830736CA372}" type="datetime1">
              <a:rPr lang="en-GB" smtClean="0"/>
              <a:t>16/08/2021</a:t>
            </a:fld>
            <a:endParaRPr lang="en-GB"/>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2</a:t>
            </a:fld>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9275"/>
            <a:ext cx="7632848" cy="404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545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067694"/>
            <a:ext cx="8640960" cy="307777"/>
          </a:xfrm>
          <a:prstGeom prst="rect">
            <a:avLst/>
          </a:prstGeom>
        </p:spPr>
        <p:txBody>
          <a:bodyPr wrap="square">
            <a:spAutoFit/>
          </a:bodyPr>
          <a:lstStyle/>
          <a:p>
            <a:r>
              <a:rPr lang="en-GB" sz="1400" dirty="0"/>
              <a:t>A . endometrial types that arise as a result of the syndrome have a poorer prognosis than sporadic types. </a:t>
            </a: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20</a:t>
            </a:fld>
            <a:endParaRPr lang="en-GB"/>
          </a:p>
        </p:txBody>
      </p:sp>
      <p:sp>
        <p:nvSpPr>
          <p:cNvPr id="5" name="Date Placeholder 4"/>
          <p:cNvSpPr>
            <a:spLocks noGrp="1"/>
          </p:cNvSpPr>
          <p:nvPr>
            <p:ph type="dt" sz="half" idx="10"/>
          </p:nvPr>
        </p:nvSpPr>
        <p:spPr/>
        <p:txBody>
          <a:bodyPr/>
          <a:lstStyle/>
          <a:p>
            <a:fld id="{6DC84939-3D93-4E71-9A02-0ABF229B5E0F}" type="datetime1">
              <a:rPr lang="en-GB" smtClean="0"/>
              <a:t>16/08/2021</a:t>
            </a:fld>
            <a:endParaRPr lang="en-GB"/>
          </a:p>
        </p:txBody>
      </p:sp>
    </p:spTree>
    <p:extLst>
      <p:ext uri="{BB962C8B-B14F-4D97-AF65-F5344CB8AC3E}">
        <p14:creationId xmlns:p14="http://schemas.microsoft.com/office/powerpoint/2010/main" val="4105877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9792" y="2275893"/>
            <a:ext cx="1736373" cy="369332"/>
          </a:xfrm>
          <a:prstGeom prst="rect">
            <a:avLst/>
          </a:prstGeom>
        </p:spPr>
        <p:txBody>
          <a:bodyPr wrap="none">
            <a:spAutoFit/>
          </a:bodyPr>
          <a:lstStyle/>
          <a:p>
            <a:r>
              <a:rPr lang="en-GB" dirty="0" smtClean="0"/>
              <a:t>Raised CA125 </a:t>
            </a:r>
            <a:endParaRPr lang="en-GB" dirty="0"/>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21</a:t>
            </a:fld>
            <a:endParaRPr lang="en-GB"/>
          </a:p>
        </p:txBody>
      </p:sp>
      <p:sp>
        <p:nvSpPr>
          <p:cNvPr id="5" name="Date Placeholder 4"/>
          <p:cNvSpPr>
            <a:spLocks noGrp="1"/>
          </p:cNvSpPr>
          <p:nvPr>
            <p:ph type="dt" sz="half" idx="10"/>
          </p:nvPr>
        </p:nvSpPr>
        <p:spPr/>
        <p:txBody>
          <a:bodyPr/>
          <a:lstStyle/>
          <a:p>
            <a:fld id="{1245181C-3868-450D-BA56-A927C7AFF2EB}" type="datetime1">
              <a:rPr lang="en-GB" smtClean="0"/>
              <a:t>16/08/2021</a:t>
            </a:fld>
            <a:endParaRPr lang="en-GB"/>
          </a:p>
        </p:txBody>
      </p:sp>
    </p:spTree>
    <p:extLst>
      <p:ext uri="{BB962C8B-B14F-4D97-AF65-F5344CB8AC3E}">
        <p14:creationId xmlns:p14="http://schemas.microsoft.com/office/powerpoint/2010/main" val="40351217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959" y="411510"/>
            <a:ext cx="2037737" cy="400110"/>
          </a:xfrm>
          <a:prstGeom prst="rect">
            <a:avLst/>
          </a:prstGeom>
        </p:spPr>
        <p:txBody>
          <a:bodyPr wrap="none">
            <a:spAutoFit/>
          </a:bodyPr>
          <a:lstStyle/>
          <a:p>
            <a:r>
              <a:rPr lang="en-GB" sz="2000" b="1" dirty="0" smtClean="0"/>
              <a:t>Raised CA125  </a:t>
            </a:r>
            <a:endParaRPr lang="en-GB" sz="2000" b="1" dirty="0"/>
          </a:p>
        </p:txBody>
      </p:sp>
      <p:sp>
        <p:nvSpPr>
          <p:cNvPr id="3" name="Rectangle 2"/>
          <p:cNvSpPr/>
          <p:nvPr/>
        </p:nvSpPr>
        <p:spPr>
          <a:xfrm>
            <a:off x="0" y="843558"/>
            <a:ext cx="8919625" cy="2677656"/>
          </a:xfrm>
          <a:prstGeom prst="rect">
            <a:avLst/>
          </a:prstGeom>
        </p:spPr>
        <p:txBody>
          <a:bodyPr wrap="square">
            <a:spAutoFit/>
          </a:bodyPr>
          <a:lstStyle/>
          <a:p>
            <a:r>
              <a:rPr lang="en-GB" sz="1200" b="1" dirty="0"/>
              <a:t>CA125 may be elevated in </a:t>
            </a:r>
            <a:r>
              <a:rPr lang="en-GB" sz="1200" b="1" dirty="0" smtClean="0"/>
              <a:t>many benign </a:t>
            </a:r>
            <a:r>
              <a:rPr lang="en-GB" sz="1200" b="1" dirty="0"/>
              <a:t>and malignant </a:t>
            </a:r>
            <a:r>
              <a:rPr lang="en-GB" sz="1200" b="1" dirty="0" smtClean="0"/>
              <a:t>conditions.</a:t>
            </a:r>
          </a:p>
          <a:p>
            <a:endParaRPr lang="en-GB" sz="1200" b="1" dirty="0" smtClean="0"/>
          </a:p>
          <a:p>
            <a:r>
              <a:rPr lang="en-GB" sz="1200" b="1" dirty="0" smtClean="0"/>
              <a:t>a normal level of CA125 is considered to be </a:t>
            </a:r>
            <a:r>
              <a:rPr lang="en-GB" sz="1200" b="1" dirty="0" smtClean="0">
                <a:solidFill>
                  <a:srgbClr val="C00000"/>
                </a:solidFill>
              </a:rPr>
              <a:t>&lt;35 IU/ml. </a:t>
            </a:r>
          </a:p>
          <a:p>
            <a:endParaRPr lang="en-GB" sz="1200" b="1" dirty="0" smtClean="0">
              <a:solidFill>
                <a:srgbClr val="C00000"/>
              </a:solidFill>
            </a:endParaRPr>
          </a:p>
          <a:p>
            <a:r>
              <a:rPr lang="en-GB" sz="1200" b="1" dirty="0" smtClean="0"/>
              <a:t>Ovarian cancer is the </a:t>
            </a:r>
            <a:r>
              <a:rPr lang="en-GB" sz="1200" b="1" dirty="0" smtClean="0">
                <a:solidFill>
                  <a:srgbClr val="C00000"/>
                </a:solidFill>
              </a:rPr>
              <a:t>leading cause of death </a:t>
            </a:r>
            <a:r>
              <a:rPr lang="en-GB" sz="1200" b="1" dirty="0" smtClean="0"/>
              <a:t>from any gynaecological  malignancy.</a:t>
            </a:r>
          </a:p>
          <a:p>
            <a:endParaRPr lang="en-GB" sz="1200" b="1" dirty="0" smtClean="0"/>
          </a:p>
          <a:p>
            <a:r>
              <a:rPr lang="en-GB" sz="1200" b="1" dirty="0"/>
              <a:t>O</a:t>
            </a:r>
            <a:r>
              <a:rPr lang="en-GB" sz="1200" b="1" dirty="0" smtClean="0"/>
              <a:t>ver 70% of women diagnosed will present with </a:t>
            </a:r>
            <a:r>
              <a:rPr lang="en-GB" sz="1200" b="1" dirty="0" smtClean="0">
                <a:solidFill>
                  <a:srgbClr val="C00000"/>
                </a:solidFill>
              </a:rPr>
              <a:t>late stage disease </a:t>
            </a:r>
            <a:r>
              <a:rPr lang="en-GB" sz="1200" b="1" dirty="0" smtClean="0"/>
              <a:t>(stage III or IV).</a:t>
            </a:r>
          </a:p>
          <a:p>
            <a:endParaRPr lang="en-GB" sz="1200" b="1" dirty="0" smtClean="0"/>
          </a:p>
          <a:p>
            <a:endParaRPr lang="en-GB" sz="1200" b="1" dirty="0" smtClean="0"/>
          </a:p>
          <a:p>
            <a:r>
              <a:rPr lang="en-GB" sz="1200" b="1" dirty="0" smtClean="0"/>
              <a:t>CA125 measurement during follow-up is not mandatory.</a:t>
            </a:r>
          </a:p>
          <a:p>
            <a:endParaRPr lang="en-GB" sz="1200" b="1" dirty="0" smtClean="0"/>
          </a:p>
          <a:p>
            <a:r>
              <a:rPr lang="en-GB" sz="1200" b="1" dirty="0" smtClean="0"/>
              <a:t>Serum CA125 levels are often </a:t>
            </a:r>
            <a:r>
              <a:rPr lang="en-GB" sz="1200" b="1" dirty="0" smtClean="0">
                <a:solidFill>
                  <a:srgbClr val="C00000"/>
                </a:solidFill>
              </a:rPr>
              <a:t>elevated in ovarian epithelial cancers </a:t>
            </a:r>
            <a:r>
              <a:rPr lang="en-GB" sz="1200" b="1" dirty="0" smtClean="0"/>
              <a:t>but </a:t>
            </a:r>
          </a:p>
          <a:p>
            <a:endParaRPr lang="en-GB" sz="1200" b="1" dirty="0"/>
          </a:p>
          <a:p>
            <a:r>
              <a:rPr lang="en-GB" sz="1200" b="1" dirty="0" smtClean="0"/>
              <a:t>less commonly seen to be in </a:t>
            </a:r>
            <a:r>
              <a:rPr lang="en-GB" sz="1200" b="1" dirty="0" smtClean="0">
                <a:solidFill>
                  <a:srgbClr val="C00000"/>
                </a:solidFill>
              </a:rPr>
              <a:t>non-epithelial cancers of the ovary.</a:t>
            </a:r>
            <a:endParaRPr lang="en-GB" sz="1200" b="1" dirty="0">
              <a:solidFill>
                <a:srgbClr val="C00000"/>
              </a:solidFill>
            </a:endParaRPr>
          </a:p>
        </p:txBody>
      </p:sp>
      <p:sp>
        <p:nvSpPr>
          <p:cNvPr id="4" name="Footer Placeholder 3"/>
          <p:cNvSpPr>
            <a:spLocks noGrp="1"/>
          </p:cNvSpPr>
          <p:nvPr>
            <p:ph type="ftr" sz="quarter" idx="11"/>
          </p:nvPr>
        </p:nvSpPr>
        <p:spPr/>
        <p:txBody>
          <a:bodyPr/>
          <a:lstStyle/>
          <a:p>
            <a:r>
              <a:rPr lang="en-GB" smtClean="0"/>
              <a:t>MRCOG Part 2  Course By Ghada Badran</a:t>
            </a:r>
            <a:endParaRPr lang="en-GB"/>
          </a:p>
        </p:txBody>
      </p:sp>
      <p:sp>
        <p:nvSpPr>
          <p:cNvPr id="5" name="Slide Number Placeholder 4"/>
          <p:cNvSpPr>
            <a:spLocks noGrp="1"/>
          </p:cNvSpPr>
          <p:nvPr>
            <p:ph type="sldNum" sz="quarter" idx="12"/>
          </p:nvPr>
        </p:nvSpPr>
        <p:spPr/>
        <p:txBody>
          <a:bodyPr/>
          <a:lstStyle/>
          <a:p>
            <a:fld id="{9AA40019-22AB-448D-8A24-D05CBB4E68E1}" type="slidenum">
              <a:rPr lang="en-GB" smtClean="0"/>
              <a:t>22</a:t>
            </a:fld>
            <a:endParaRPr lang="en-GB"/>
          </a:p>
        </p:txBody>
      </p:sp>
      <p:sp>
        <p:nvSpPr>
          <p:cNvPr id="6" name="Date Placeholder 5"/>
          <p:cNvSpPr>
            <a:spLocks noGrp="1"/>
          </p:cNvSpPr>
          <p:nvPr>
            <p:ph type="dt" sz="half" idx="10"/>
          </p:nvPr>
        </p:nvSpPr>
        <p:spPr/>
        <p:txBody>
          <a:bodyPr/>
          <a:lstStyle/>
          <a:p>
            <a:fld id="{359943A1-502C-4954-B3DF-234F5223FFBC}" type="datetime1">
              <a:rPr lang="en-GB" smtClean="0"/>
              <a:t>16/08/2021</a:t>
            </a:fld>
            <a:endParaRPr lang="en-GB"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346" y="267494"/>
            <a:ext cx="318718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4616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1510"/>
            <a:ext cx="9597576" cy="4524315"/>
          </a:xfrm>
          <a:prstGeom prst="rect">
            <a:avLst/>
          </a:prstGeom>
        </p:spPr>
        <p:txBody>
          <a:bodyPr wrap="square">
            <a:spAutoFit/>
          </a:bodyPr>
          <a:lstStyle/>
          <a:p>
            <a:r>
              <a:rPr lang="en-GB" sz="1200" dirty="0" smtClean="0">
                <a:solidFill>
                  <a:srgbClr val="C00000"/>
                </a:solidFill>
              </a:rPr>
              <a:t>CA125 screening </a:t>
            </a:r>
            <a:r>
              <a:rPr lang="en-GB" sz="1200" dirty="0" smtClean="0"/>
              <a:t>is used in the diagnosis of symptomatic patients.</a:t>
            </a:r>
          </a:p>
          <a:p>
            <a:endParaRPr lang="en-GB" sz="1200" dirty="0"/>
          </a:p>
          <a:p>
            <a:r>
              <a:rPr lang="en-GB" sz="1200" dirty="0" smtClean="0">
                <a:solidFill>
                  <a:srgbClr val="C00000"/>
                </a:solidFill>
              </a:rPr>
              <a:t>no evidence </a:t>
            </a:r>
            <a:r>
              <a:rPr lang="en-GB" sz="1200" dirty="0" smtClean="0"/>
              <a:t>to suggest that screening </a:t>
            </a:r>
            <a:r>
              <a:rPr lang="en-GB" sz="1200" dirty="0" smtClean="0">
                <a:solidFill>
                  <a:srgbClr val="C00000"/>
                </a:solidFill>
              </a:rPr>
              <a:t>postmenopausal women </a:t>
            </a:r>
            <a:r>
              <a:rPr lang="en-GB" sz="1200" dirty="0" smtClean="0"/>
              <a:t>with a one-off </a:t>
            </a:r>
            <a:r>
              <a:rPr lang="en-GB" sz="1200" dirty="0" smtClean="0">
                <a:solidFill>
                  <a:srgbClr val="C00000"/>
                </a:solidFill>
              </a:rPr>
              <a:t>CA125 serum blood test </a:t>
            </a:r>
            <a:r>
              <a:rPr lang="en-GB" sz="1200" dirty="0" smtClean="0"/>
              <a:t>will </a:t>
            </a:r>
            <a:r>
              <a:rPr lang="en-GB" sz="1200" dirty="0" smtClean="0">
                <a:solidFill>
                  <a:srgbClr val="C00000"/>
                </a:solidFill>
              </a:rPr>
              <a:t>reduce patient mortality.</a:t>
            </a:r>
          </a:p>
          <a:p>
            <a:endParaRPr lang="en-GB" sz="1200" dirty="0"/>
          </a:p>
          <a:p>
            <a:r>
              <a:rPr lang="en-GB" sz="1200" dirty="0" smtClean="0"/>
              <a:t>because </a:t>
            </a:r>
            <a:r>
              <a:rPr lang="en-GB" sz="1200" dirty="0" smtClean="0">
                <a:solidFill>
                  <a:srgbClr val="C00000"/>
                </a:solidFill>
              </a:rPr>
              <a:t>50% of women with stage I disease</a:t>
            </a:r>
            <a:r>
              <a:rPr lang="en-GB" sz="1200" dirty="0" smtClean="0"/>
              <a:t>, and those with </a:t>
            </a:r>
            <a:r>
              <a:rPr lang="en-GB" sz="1200" b="1" dirty="0" smtClean="0">
                <a:solidFill>
                  <a:srgbClr val="C00000"/>
                </a:solidFill>
              </a:rPr>
              <a:t>occult cancers </a:t>
            </a:r>
            <a:r>
              <a:rPr lang="en-GB" sz="1200" dirty="0" smtClean="0"/>
              <a:t>identified at prophylactic surgery, have normal levels </a:t>
            </a:r>
          </a:p>
          <a:p>
            <a:endParaRPr lang="en-GB" sz="1200" dirty="0"/>
          </a:p>
          <a:p>
            <a:r>
              <a:rPr lang="en-GB" sz="1200" dirty="0" smtClean="0"/>
              <a:t>of this tumour marker. (</a:t>
            </a:r>
            <a:r>
              <a:rPr lang="en-GB" sz="1200" b="1" dirty="0" smtClean="0"/>
              <a:t>The sensitivity and specificity of CA125 assay is known to be poor. </a:t>
            </a:r>
            <a:r>
              <a:rPr lang="en-GB" sz="1200" dirty="0" smtClean="0"/>
              <a:t>)</a:t>
            </a:r>
          </a:p>
          <a:p>
            <a:endParaRPr lang="en-GB" sz="1200" dirty="0" smtClean="0"/>
          </a:p>
          <a:p>
            <a:r>
              <a:rPr lang="en-GB" sz="1200" dirty="0" smtClean="0"/>
              <a:t>CA125 levels are </a:t>
            </a:r>
            <a:r>
              <a:rPr lang="en-GB" sz="1200" b="1" dirty="0" smtClean="0">
                <a:solidFill>
                  <a:srgbClr val="C00000"/>
                </a:solidFill>
              </a:rPr>
              <a:t>elevated in only 75–90% of patients with advanced disease.</a:t>
            </a:r>
          </a:p>
          <a:p>
            <a:endParaRPr lang="en-GB" sz="1200" b="1" dirty="0" smtClean="0">
              <a:solidFill>
                <a:srgbClr val="C00000"/>
              </a:solidFill>
            </a:endParaRPr>
          </a:p>
          <a:p>
            <a:endParaRPr lang="en-GB" sz="1200" dirty="0"/>
          </a:p>
          <a:p>
            <a:r>
              <a:rPr lang="en-GB" sz="1200" dirty="0" smtClean="0"/>
              <a:t>malignancy index (</a:t>
            </a:r>
            <a:r>
              <a:rPr lang="en-GB" sz="1200" b="1" dirty="0" smtClean="0">
                <a:solidFill>
                  <a:srgbClr val="C00000"/>
                </a:solidFill>
              </a:rPr>
              <a:t>RMI</a:t>
            </a:r>
            <a:r>
              <a:rPr lang="en-GB" sz="1200" dirty="0" smtClean="0"/>
              <a:t>) for patients presenting with </a:t>
            </a:r>
            <a:r>
              <a:rPr lang="en-GB" sz="1200" b="1" dirty="0" smtClean="0">
                <a:solidFill>
                  <a:srgbClr val="C00000"/>
                </a:solidFill>
              </a:rPr>
              <a:t>ovarian cysts. </a:t>
            </a:r>
          </a:p>
          <a:p>
            <a:endParaRPr lang="en-GB" sz="1200" dirty="0"/>
          </a:p>
          <a:p>
            <a:r>
              <a:rPr lang="en-GB" sz="1200" dirty="0" smtClean="0"/>
              <a:t>A level of </a:t>
            </a:r>
            <a:r>
              <a:rPr lang="en-GB" sz="1200" b="1" dirty="0" smtClean="0">
                <a:solidFill>
                  <a:srgbClr val="C00000"/>
                </a:solidFill>
              </a:rPr>
              <a:t>over 250 IU/ml </a:t>
            </a:r>
            <a:r>
              <a:rPr lang="en-GB" sz="1200" dirty="0" smtClean="0"/>
              <a:t>should trigger referral to </a:t>
            </a:r>
            <a:r>
              <a:rPr lang="en-GB" sz="1200" b="1" dirty="0" smtClean="0"/>
              <a:t>a cancer centre for subsequent management.</a:t>
            </a:r>
          </a:p>
          <a:p>
            <a:endParaRPr lang="en-GB" sz="1200" dirty="0" smtClean="0"/>
          </a:p>
          <a:p>
            <a:endParaRPr lang="en-GB" sz="1200" dirty="0"/>
          </a:p>
          <a:p>
            <a:r>
              <a:rPr lang="en-GB" sz="1200" dirty="0" smtClean="0"/>
              <a:t>Traditionally, assays for carbohydrate antigen 19-9 (CA19-9) and </a:t>
            </a:r>
            <a:r>
              <a:rPr lang="en-GB" sz="1200" dirty="0" err="1" smtClean="0"/>
              <a:t>carcinoembryonic</a:t>
            </a:r>
            <a:r>
              <a:rPr lang="en-GB" sz="1200" dirty="0" smtClean="0"/>
              <a:t> antigen (CEA) </a:t>
            </a:r>
          </a:p>
          <a:p>
            <a:r>
              <a:rPr lang="en-GB" sz="1200" dirty="0" smtClean="0"/>
              <a:t>have been used in the screening criteria for gynaecological pelvic malignancies and may be </a:t>
            </a:r>
          </a:p>
          <a:p>
            <a:r>
              <a:rPr lang="en-GB" sz="1200" dirty="0" smtClean="0"/>
              <a:t>beneficial for patients in whom no obvious cause of a raised CA125 level is found.</a:t>
            </a:r>
          </a:p>
          <a:p>
            <a:r>
              <a:rPr lang="en-GB" sz="1200" dirty="0" smtClean="0"/>
              <a:t> </a:t>
            </a:r>
          </a:p>
          <a:p>
            <a:r>
              <a:rPr lang="en-GB" sz="1200" b="1" dirty="0" smtClean="0">
                <a:solidFill>
                  <a:srgbClr val="C00000"/>
                </a:solidFill>
              </a:rPr>
              <a:t>Serial monitoring of CA125 levels is advantageous in such patients.</a:t>
            </a:r>
            <a:r>
              <a:rPr lang="en-GB" sz="1200" dirty="0"/>
              <a:t> </a:t>
            </a:r>
            <a:endParaRPr lang="en-GB" sz="1200" dirty="0" smtClean="0"/>
          </a:p>
          <a:p>
            <a:endParaRPr lang="en-GB" sz="1200" dirty="0"/>
          </a:p>
          <a:p>
            <a:r>
              <a:rPr lang="en-GB" sz="1200" dirty="0" smtClean="0"/>
              <a:t>because </a:t>
            </a:r>
            <a:r>
              <a:rPr lang="en-GB" sz="1200" dirty="0"/>
              <a:t>it has been observed that levels appear to rise progressively over time in patients with malignancy.</a:t>
            </a:r>
            <a:endParaRPr lang="en-GB" sz="1200" b="1" dirty="0" smtClean="0">
              <a:solidFill>
                <a:srgbClr val="C00000"/>
              </a:solidFill>
            </a:endParaRPr>
          </a:p>
          <a:p>
            <a:endParaRPr lang="en-GB" sz="1200" dirty="0"/>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23</a:t>
            </a:fld>
            <a:endParaRPr lang="en-GB"/>
          </a:p>
        </p:txBody>
      </p:sp>
      <p:sp>
        <p:nvSpPr>
          <p:cNvPr id="5" name="Date Placeholder 4"/>
          <p:cNvSpPr>
            <a:spLocks noGrp="1"/>
          </p:cNvSpPr>
          <p:nvPr>
            <p:ph type="dt" sz="half" idx="10"/>
          </p:nvPr>
        </p:nvSpPr>
        <p:spPr/>
        <p:txBody>
          <a:bodyPr/>
          <a:lstStyle/>
          <a:p>
            <a:fld id="{BBE9C133-AB2E-456B-9381-9D8851427D4B}" type="datetime1">
              <a:rPr lang="en-GB" smtClean="0"/>
              <a:t>16/08/2021</a:t>
            </a:fld>
            <a:endParaRPr lang="en-GB"/>
          </a:p>
        </p:txBody>
      </p:sp>
    </p:spTree>
    <p:extLst>
      <p:ext uri="{BB962C8B-B14F-4D97-AF65-F5344CB8AC3E}">
        <p14:creationId xmlns:p14="http://schemas.microsoft.com/office/powerpoint/2010/main" val="40695533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1509"/>
            <a:ext cx="10009112" cy="3600986"/>
          </a:xfrm>
          <a:prstGeom prst="rect">
            <a:avLst/>
          </a:prstGeom>
        </p:spPr>
        <p:txBody>
          <a:bodyPr wrap="square">
            <a:spAutoFit/>
          </a:bodyPr>
          <a:lstStyle/>
          <a:p>
            <a:r>
              <a:rPr lang="en-GB" sz="1200" b="1" dirty="0" smtClean="0">
                <a:solidFill>
                  <a:srgbClr val="C00000"/>
                </a:solidFill>
              </a:rPr>
              <a:t>CA125 levels have been shown to be elevated in various benign conditions, including </a:t>
            </a:r>
          </a:p>
          <a:p>
            <a:r>
              <a:rPr lang="en-GB" sz="1200" b="1" dirty="0" smtClean="0"/>
              <a:t>benign ovarian cysts</a:t>
            </a:r>
          </a:p>
          <a:p>
            <a:r>
              <a:rPr lang="en-GB" sz="1200" b="1" dirty="0" err="1" smtClean="0"/>
              <a:t>tubo</a:t>
            </a:r>
            <a:r>
              <a:rPr lang="en-GB" sz="1200" b="1" dirty="0" smtClean="0"/>
              <a:t>-ovarian abscess</a:t>
            </a:r>
          </a:p>
          <a:p>
            <a:r>
              <a:rPr lang="en-GB" sz="1200" b="1" dirty="0" smtClean="0"/>
              <a:t>Endometriosis</a:t>
            </a:r>
          </a:p>
          <a:p>
            <a:r>
              <a:rPr lang="en-GB" sz="1200" b="1" dirty="0" smtClean="0"/>
              <a:t>pelvic inflammatory disease</a:t>
            </a:r>
          </a:p>
          <a:p>
            <a:r>
              <a:rPr lang="en-GB" sz="1200" b="1" dirty="0" smtClean="0"/>
              <a:t> fibroids  </a:t>
            </a:r>
          </a:p>
          <a:p>
            <a:r>
              <a:rPr lang="en-GB" sz="1200" b="1" dirty="0" smtClean="0"/>
              <a:t>ovarian </a:t>
            </a:r>
            <a:r>
              <a:rPr lang="en-GB" sz="1200" b="1" dirty="0" err="1" smtClean="0"/>
              <a:t>hyperstimulation</a:t>
            </a:r>
            <a:r>
              <a:rPr lang="en-GB" sz="1200" b="1" dirty="0" smtClean="0"/>
              <a:t> syndrome.</a:t>
            </a:r>
          </a:p>
          <a:p>
            <a:endParaRPr lang="en-GB" sz="1200" b="1" dirty="0"/>
          </a:p>
          <a:p>
            <a:r>
              <a:rPr lang="en-GB" sz="1200" b="1" dirty="0" smtClean="0"/>
              <a:t>if women is that a serum CA125 level is crucial if any cystic lesion of </a:t>
            </a:r>
            <a:r>
              <a:rPr lang="en-GB" sz="1200" b="1" dirty="0" smtClean="0">
                <a:solidFill>
                  <a:srgbClr val="C00000"/>
                </a:solidFill>
              </a:rPr>
              <a:t>more than 1 cm </a:t>
            </a:r>
            <a:r>
              <a:rPr lang="en-GB" sz="1200" b="1" dirty="0" smtClean="0"/>
              <a:t>in diameter is identified on the ovary.</a:t>
            </a:r>
          </a:p>
          <a:p>
            <a:endParaRPr lang="en-GB" sz="1200" b="1" dirty="0" smtClean="0"/>
          </a:p>
          <a:p>
            <a:endParaRPr lang="en-GB" sz="1200" b="1" dirty="0"/>
          </a:p>
          <a:p>
            <a:r>
              <a:rPr lang="en-GB" sz="1200" b="1" dirty="0" smtClean="0"/>
              <a:t>Levels of CA125 in </a:t>
            </a:r>
            <a:r>
              <a:rPr lang="en-GB" sz="1200" b="1" dirty="0" smtClean="0">
                <a:solidFill>
                  <a:srgbClr val="C00000"/>
                </a:solidFill>
              </a:rPr>
              <a:t>the </a:t>
            </a:r>
            <a:r>
              <a:rPr lang="en-GB" sz="1200" b="1" dirty="0" err="1" smtClean="0">
                <a:solidFill>
                  <a:srgbClr val="C00000"/>
                </a:solidFill>
              </a:rPr>
              <a:t>ascitic</a:t>
            </a:r>
            <a:r>
              <a:rPr lang="en-GB" sz="1200" b="1" dirty="0" smtClean="0">
                <a:solidFill>
                  <a:srgbClr val="C00000"/>
                </a:solidFill>
              </a:rPr>
              <a:t> fluid </a:t>
            </a:r>
            <a:r>
              <a:rPr lang="en-GB" sz="1200" b="1" dirty="0" smtClean="0">
                <a:solidFill>
                  <a:srgbClr val="0070C0"/>
                </a:solidFill>
              </a:rPr>
              <a:t>do correlate </a:t>
            </a:r>
            <a:r>
              <a:rPr lang="en-GB" sz="1200" b="1" dirty="0" smtClean="0"/>
              <a:t>with the </a:t>
            </a:r>
            <a:r>
              <a:rPr lang="en-GB" sz="1200" b="1" dirty="0" smtClean="0">
                <a:solidFill>
                  <a:srgbClr val="0070C0"/>
                </a:solidFill>
              </a:rPr>
              <a:t>serum </a:t>
            </a:r>
            <a:r>
              <a:rPr lang="en-GB" sz="1200" b="1" dirty="0" smtClean="0"/>
              <a:t>levels, but are </a:t>
            </a:r>
            <a:r>
              <a:rPr lang="en-GB" sz="1200" b="1" dirty="0" smtClean="0">
                <a:solidFill>
                  <a:srgbClr val="C00000"/>
                </a:solidFill>
              </a:rPr>
              <a:t>much higher </a:t>
            </a:r>
            <a:r>
              <a:rPr lang="en-GB" sz="1200" b="1" dirty="0" smtClean="0"/>
              <a:t>than those seen in </a:t>
            </a:r>
            <a:r>
              <a:rPr lang="en-GB" sz="1200" b="1" dirty="0" smtClean="0">
                <a:solidFill>
                  <a:srgbClr val="0070C0"/>
                </a:solidFill>
              </a:rPr>
              <a:t>the blood.</a:t>
            </a:r>
          </a:p>
          <a:p>
            <a:endParaRPr lang="en-GB" sz="1200" b="1" dirty="0"/>
          </a:p>
          <a:p>
            <a:r>
              <a:rPr lang="en-GB" sz="1200" b="1" dirty="0" smtClean="0"/>
              <a:t>This indicates that </a:t>
            </a:r>
            <a:r>
              <a:rPr lang="en-GB" sz="1200" b="1" dirty="0" smtClean="0">
                <a:solidFill>
                  <a:srgbClr val="C00000"/>
                </a:solidFill>
              </a:rPr>
              <a:t>the antigen originates </a:t>
            </a:r>
            <a:r>
              <a:rPr lang="en-GB" sz="1200" b="1" dirty="0" smtClean="0"/>
              <a:t>in the </a:t>
            </a:r>
            <a:r>
              <a:rPr lang="en-GB" sz="1200" b="1" dirty="0" err="1" smtClean="0">
                <a:solidFill>
                  <a:srgbClr val="0070C0"/>
                </a:solidFill>
              </a:rPr>
              <a:t>ascitic</a:t>
            </a:r>
            <a:r>
              <a:rPr lang="en-GB" sz="1200" b="1" dirty="0" smtClean="0">
                <a:solidFill>
                  <a:srgbClr val="0070C0"/>
                </a:solidFill>
              </a:rPr>
              <a:t> fluid</a:t>
            </a:r>
            <a:r>
              <a:rPr lang="en-GB" sz="1200" b="1" dirty="0" smtClean="0"/>
              <a:t>, rather than in the tumour itself.</a:t>
            </a:r>
          </a:p>
          <a:p>
            <a:endParaRPr lang="en-GB" b="1" dirty="0"/>
          </a:p>
          <a:p>
            <a:r>
              <a:rPr lang="en-GB" sz="1400" dirty="0" smtClean="0"/>
              <a:t>For </a:t>
            </a:r>
            <a:r>
              <a:rPr lang="en-GB" sz="1400" b="1" dirty="0" smtClean="0">
                <a:solidFill>
                  <a:srgbClr val="C00000"/>
                </a:solidFill>
              </a:rPr>
              <a:t>patients with symptoms of ovarian cancer</a:t>
            </a:r>
            <a:r>
              <a:rPr lang="en-GB" sz="1400" dirty="0" smtClean="0"/>
              <a:t>, current national guidance recommends </a:t>
            </a:r>
            <a:r>
              <a:rPr lang="en-GB" sz="1400" b="1" dirty="0" smtClean="0">
                <a:solidFill>
                  <a:srgbClr val="C00000"/>
                </a:solidFill>
              </a:rPr>
              <a:t>CA125 </a:t>
            </a:r>
          </a:p>
          <a:p>
            <a:endParaRPr lang="en-GB" sz="1400" dirty="0" smtClean="0"/>
          </a:p>
          <a:p>
            <a:r>
              <a:rPr lang="en-GB" sz="1400" b="1" dirty="0" smtClean="0">
                <a:solidFill>
                  <a:srgbClr val="C00000"/>
                </a:solidFill>
              </a:rPr>
              <a:t>testing </a:t>
            </a:r>
            <a:r>
              <a:rPr lang="en-GB" sz="1400" dirty="0" smtClean="0"/>
              <a:t>as an initial investigation.1 CA125 level is also required to calculate a risk</a:t>
            </a:r>
            <a:endParaRPr lang="en-GB" sz="1400" dirty="0"/>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24</a:t>
            </a:fld>
            <a:endParaRPr lang="en-GB"/>
          </a:p>
        </p:txBody>
      </p:sp>
      <p:sp>
        <p:nvSpPr>
          <p:cNvPr id="5" name="Date Placeholder 4"/>
          <p:cNvSpPr>
            <a:spLocks noGrp="1"/>
          </p:cNvSpPr>
          <p:nvPr>
            <p:ph type="dt" sz="half" idx="10"/>
          </p:nvPr>
        </p:nvSpPr>
        <p:spPr/>
        <p:txBody>
          <a:bodyPr/>
          <a:lstStyle/>
          <a:p>
            <a:fld id="{52FB40CE-B40E-44F6-8E9E-53442AF25D0B}" type="datetime1">
              <a:rPr lang="en-GB" smtClean="0"/>
              <a:t>16/08/2021</a:t>
            </a:fld>
            <a:endParaRPr lang="en-GB"/>
          </a:p>
        </p:txBody>
      </p:sp>
    </p:spTree>
    <p:extLst>
      <p:ext uri="{BB962C8B-B14F-4D97-AF65-F5344CB8AC3E}">
        <p14:creationId xmlns:p14="http://schemas.microsoft.com/office/powerpoint/2010/main" val="19282650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357504"/>
            <a:ext cx="8784976" cy="1600438"/>
          </a:xfrm>
          <a:prstGeom prst="rect">
            <a:avLst/>
          </a:prstGeom>
        </p:spPr>
        <p:txBody>
          <a:bodyPr wrap="square">
            <a:spAutoFit/>
          </a:bodyPr>
          <a:lstStyle/>
          <a:p>
            <a:r>
              <a:rPr lang="en-GB" sz="1400" dirty="0" smtClean="0"/>
              <a:t>the diagnosis of ovarian cancer, </a:t>
            </a:r>
            <a:r>
              <a:rPr lang="en-GB" sz="1400" b="1" dirty="0" smtClean="0">
                <a:solidFill>
                  <a:srgbClr val="C00000"/>
                </a:solidFill>
              </a:rPr>
              <a:t>a CA125 test </a:t>
            </a:r>
            <a:r>
              <a:rPr lang="en-GB" sz="1400" dirty="0" smtClean="0"/>
              <a:t>is often used in conjunction with </a:t>
            </a:r>
            <a:r>
              <a:rPr lang="en-GB" sz="1400" b="1" dirty="0" err="1" smtClean="0">
                <a:solidFill>
                  <a:srgbClr val="C00000"/>
                </a:solidFill>
              </a:rPr>
              <a:t>transvaginal</a:t>
            </a:r>
            <a:r>
              <a:rPr lang="en-GB" sz="1400" b="1" dirty="0" smtClean="0">
                <a:solidFill>
                  <a:srgbClr val="C00000"/>
                </a:solidFill>
              </a:rPr>
              <a:t> ultrasound </a:t>
            </a:r>
            <a:r>
              <a:rPr lang="en-GB" sz="1400" dirty="0" smtClean="0"/>
              <a:t>scanning (TVUSS). </a:t>
            </a:r>
          </a:p>
          <a:p>
            <a:endParaRPr lang="en-GB" sz="1400" dirty="0"/>
          </a:p>
          <a:p>
            <a:r>
              <a:rPr lang="en-GB" sz="1400" dirty="0" smtClean="0"/>
              <a:t>there is little evidence that this approach can reduce mortality from ovarian cancer, partly because 50% of women with stage I disease, and those with occult cancers identified at prophylactic surgery, have normal levels of this tumour marker.</a:t>
            </a:r>
          </a:p>
          <a:p>
            <a:endParaRPr lang="en-GB" sz="1400" dirty="0"/>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25</a:t>
            </a:fld>
            <a:endParaRPr lang="en-GB"/>
          </a:p>
        </p:txBody>
      </p:sp>
      <p:sp>
        <p:nvSpPr>
          <p:cNvPr id="5" name="Date Placeholder 4"/>
          <p:cNvSpPr>
            <a:spLocks noGrp="1"/>
          </p:cNvSpPr>
          <p:nvPr>
            <p:ph type="dt" sz="half" idx="10"/>
          </p:nvPr>
        </p:nvSpPr>
        <p:spPr/>
        <p:txBody>
          <a:bodyPr/>
          <a:lstStyle/>
          <a:p>
            <a:fld id="{0AAF9411-8A39-449F-8F5F-E6C0F0254AAE}" type="datetime1">
              <a:rPr lang="en-GB" smtClean="0"/>
              <a:t>16/08/2021</a:t>
            </a:fld>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737752"/>
            <a:ext cx="4524375" cy="312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31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8118A-5FD8-4D49-8AB5-2830736CA372}" type="datetime1">
              <a:rPr lang="en-GB" smtClean="0"/>
              <a:t>16/08/2021</a:t>
            </a:fld>
            <a:endParaRPr lang="en-GB"/>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26</a:t>
            </a:fld>
            <a:endParaRPr lang="en-GB"/>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67494"/>
            <a:ext cx="648072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08734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1659" y="1347614"/>
            <a:ext cx="8820472" cy="2800767"/>
          </a:xfrm>
          <a:prstGeom prst="rect">
            <a:avLst/>
          </a:prstGeom>
        </p:spPr>
        <p:txBody>
          <a:bodyPr wrap="square">
            <a:spAutoFit/>
          </a:bodyPr>
          <a:lstStyle/>
          <a:p>
            <a:r>
              <a:rPr lang="en-GB" sz="1400" dirty="0"/>
              <a:t>Carbohydrate antigen 125 (CA125) </a:t>
            </a:r>
            <a:r>
              <a:rPr lang="en-GB" sz="1400" dirty="0" smtClean="0"/>
              <a:t>is true </a:t>
            </a:r>
          </a:p>
          <a:p>
            <a:r>
              <a:rPr lang="en-GB" sz="1400" dirty="0" smtClean="0"/>
              <a:t> </a:t>
            </a:r>
          </a:p>
          <a:p>
            <a:endParaRPr lang="en-GB" sz="1400" dirty="0" smtClean="0"/>
          </a:p>
          <a:p>
            <a:r>
              <a:rPr lang="en-GB" sz="1400" dirty="0" smtClean="0"/>
              <a:t>A. elevated </a:t>
            </a:r>
            <a:r>
              <a:rPr lang="en-GB" sz="1400" dirty="0"/>
              <a:t>when the serum level is above 40 U/ml. </a:t>
            </a:r>
            <a:endParaRPr lang="en-GB" sz="1400" dirty="0" smtClean="0"/>
          </a:p>
          <a:p>
            <a:pPr marL="342900" indent="-342900">
              <a:buAutoNum type="arabicPeriod"/>
            </a:pPr>
            <a:endParaRPr lang="en-GB" sz="1400" dirty="0"/>
          </a:p>
          <a:p>
            <a:r>
              <a:rPr lang="en-GB" sz="1400" dirty="0" smtClean="0"/>
              <a:t>B . </a:t>
            </a:r>
            <a:r>
              <a:rPr lang="en-GB" sz="1400" dirty="0"/>
              <a:t>expressed in tissues derived from embryonic </a:t>
            </a:r>
            <a:r>
              <a:rPr lang="en-GB" sz="1400" dirty="0" err="1"/>
              <a:t>coelomic</a:t>
            </a:r>
            <a:r>
              <a:rPr lang="en-GB" sz="1400" dirty="0"/>
              <a:t> tissue. </a:t>
            </a:r>
            <a:r>
              <a:rPr lang="en-GB" sz="1400" dirty="0" smtClean="0"/>
              <a:t> </a:t>
            </a:r>
          </a:p>
          <a:p>
            <a:endParaRPr lang="en-GB" sz="1400" dirty="0"/>
          </a:p>
          <a:p>
            <a:r>
              <a:rPr lang="en-GB" sz="1400" dirty="0" smtClean="0"/>
              <a:t>C . </a:t>
            </a:r>
            <a:r>
              <a:rPr lang="en-GB" sz="1400" dirty="0"/>
              <a:t>a mandatory test in follow-up of patients with ovarian cancer. </a:t>
            </a:r>
            <a:r>
              <a:rPr lang="en-GB" sz="1400" dirty="0" smtClean="0"/>
              <a:t> </a:t>
            </a:r>
          </a:p>
          <a:p>
            <a:endParaRPr lang="en-GB" sz="1400" dirty="0"/>
          </a:p>
          <a:p>
            <a:r>
              <a:rPr lang="en-GB" sz="1400" dirty="0" smtClean="0"/>
              <a:t>D . </a:t>
            </a:r>
            <a:r>
              <a:rPr lang="en-GB" sz="1400" dirty="0"/>
              <a:t>a reliable screening biomarker. </a:t>
            </a:r>
            <a:endParaRPr lang="en-GB" sz="1400" dirty="0" smtClean="0"/>
          </a:p>
          <a:p>
            <a:endParaRPr lang="en-GB" dirty="0"/>
          </a:p>
          <a:p>
            <a:endParaRPr lang="en-GB" dirty="0"/>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27</a:t>
            </a:fld>
            <a:endParaRPr lang="en-GB"/>
          </a:p>
        </p:txBody>
      </p:sp>
      <p:sp>
        <p:nvSpPr>
          <p:cNvPr id="5" name="Date Placeholder 4"/>
          <p:cNvSpPr>
            <a:spLocks noGrp="1"/>
          </p:cNvSpPr>
          <p:nvPr>
            <p:ph type="dt" sz="half" idx="10"/>
          </p:nvPr>
        </p:nvSpPr>
        <p:spPr/>
        <p:txBody>
          <a:bodyPr/>
          <a:lstStyle/>
          <a:p>
            <a:fld id="{8884B63D-A8DC-4A15-9F00-8A5929947E4A}" type="datetime1">
              <a:rPr lang="en-GB" smtClean="0"/>
              <a:t>16/08/2021</a:t>
            </a:fld>
            <a:endParaRPr lang="en-GB"/>
          </a:p>
        </p:txBody>
      </p:sp>
      <p:sp>
        <p:nvSpPr>
          <p:cNvPr id="6" name="TextBox 5"/>
          <p:cNvSpPr txBox="1"/>
          <p:nvPr/>
        </p:nvSpPr>
        <p:spPr>
          <a:xfrm>
            <a:off x="219310" y="506274"/>
            <a:ext cx="825932" cy="369332"/>
          </a:xfrm>
          <a:prstGeom prst="rect">
            <a:avLst/>
          </a:prstGeom>
          <a:noFill/>
        </p:spPr>
        <p:txBody>
          <a:bodyPr wrap="none" rtlCol="0">
            <a:spAutoFit/>
          </a:bodyPr>
          <a:lstStyle/>
          <a:p>
            <a:r>
              <a:rPr lang="en-GB" dirty="0" smtClean="0"/>
              <a:t>SBA 6</a:t>
            </a:r>
            <a:endParaRPr lang="en-GB" dirty="0"/>
          </a:p>
        </p:txBody>
      </p:sp>
    </p:spTree>
    <p:extLst>
      <p:ext uri="{BB962C8B-B14F-4D97-AF65-F5344CB8AC3E}">
        <p14:creationId xmlns:p14="http://schemas.microsoft.com/office/powerpoint/2010/main" val="3825054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995686"/>
            <a:ext cx="7182544" cy="338554"/>
          </a:xfrm>
          <a:prstGeom prst="rect">
            <a:avLst/>
          </a:prstGeom>
        </p:spPr>
        <p:txBody>
          <a:bodyPr wrap="square">
            <a:spAutoFit/>
          </a:bodyPr>
          <a:lstStyle/>
          <a:p>
            <a:r>
              <a:rPr lang="en-GB" sz="1600" b="1" dirty="0"/>
              <a:t>B . expressed in tissues derived from embryonic </a:t>
            </a:r>
            <a:r>
              <a:rPr lang="en-GB" sz="1600" b="1" dirty="0" err="1"/>
              <a:t>coelomic</a:t>
            </a:r>
            <a:r>
              <a:rPr lang="en-GB" sz="1600" b="1" dirty="0"/>
              <a:t> tissue.  </a:t>
            </a: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28</a:t>
            </a:fld>
            <a:endParaRPr lang="en-GB"/>
          </a:p>
        </p:txBody>
      </p:sp>
      <p:sp>
        <p:nvSpPr>
          <p:cNvPr id="5" name="Date Placeholder 4"/>
          <p:cNvSpPr>
            <a:spLocks noGrp="1"/>
          </p:cNvSpPr>
          <p:nvPr>
            <p:ph type="dt" sz="half" idx="10"/>
          </p:nvPr>
        </p:nvSpPr>
        <p:spPr/>
        <p:txBody>
          <a:bodyPr/>
          <a:lstStyle/>
          <a:p>
            <a:fld id="{8A91E3A7-794A-494D-879D-E116DA44B2D3}" type="datetime1">
              <a:rPr lang="en-GB" smtClean="0"/>
              <a:t>16/08/2021</a:t>
            </a:fld>
            <a:endParaRPr lang="en-GB"/>
          </a:p>
        </p:txBody>
      </p:sp>
    </p:spTree>
    <p:extLst>
      <p:ext uri="{BB962C8B-B14F-4D97-AF65-F5344CB8AC3E}">
        <p14:creationId xmlns:p14="http://schemas.microsoft.com/office/powerpoint/2010/main" val="34290255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5755" y="1203598"/>
            <a:ext cx="8136904" cy="2092881"/>
          </a:xfrm>
          <a:prstGeom prst="rect">
            <a:avLst/>
          </a:prstGeom>
        </p:spPr>
        <p:txBody>
          <a:bodyPr wrap="square">
            <a:spAutoFit/>
          </a:bodyPr>
          <a:lstStyle/>
          <a:p>
            <a:r>
              <a:rPr lang="en-GB" sz="1400" dirty="0" smtClean="0"/>
              <a:t>Which of the following is false ?</a:t>
            </a:r>
          </a:p>
          <a:p>
            <a:endParaRPr lang="en-GB" sz="1400" dirty="0" smtClean="0"/>
          </a:p>
          <a:p>
            <a:endParaRPr lang="en-GB" sz="1400" dirty="0" smtClean="0"/>
          </a:p>
          <a:p>
            <a:r>
              <a:rPr lang="en-GB" sz="1400" dirty="0" smtClean="0"/>
              <a:t>A. </a:t>
            </a:r>
            <a:r>
              <a:rPr lang="en-GB" sz="1400" dirty="0"/>
              <a:t>elevated in over 70% of women with advanced ovarian cancer. </a:t>
            </a:r>
          </a:p>
          <a:p>
            <a:endParaRPr lang="en-GB" sz="1400" dirty="0" smtClean="0"/>
          </a:p>
          <a:p>
            <a:r>
              <a:rPr lang="en-GB" sz="1400" dirty="0" smtClean="0"/>
              <a:t>B. </a:t>
            </a:r>
            <a:r>
              <a:rPr lang="en-GB" sz="1400" dirty="0"/>
              <a:t>only elevated in ovarian epithelial cancers. </a:t>
            </a:r>
            <a:endParaRPr lang="en-GB" sz="1400" dirty="0" smtClean="0"/>
          </a:p>
          <a:p>
            <a:endParaRPr lang="en-GB" sz="1400" dirty="0"/>
          </a:p>
          <a:p>
            <a:r>
              <a:rPr lang="en-GB" sz="1400" dirty="0" smtClean="0"/>
              <a:t>C. </a:t>
            </a:r>
            <a:r>
              <a:rPr lang="en-GB" sz="1400" dirty="0"/>
              <a:t>normal in 50% of women with stage I ovarian cancer. </a:t>
            </a:r>
          </a:p>
          <a:p>
            <a:endParaRPr lang="en-GB" dirty="0"/>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29</a:t>
            </a:fld>
            <a:endParaRPr lang="en-GB"/>
          </a:p>
        </p:txBody>
      </p:sp>
      <p:sp>
        <p:nvSpPr>
          <p:cNvPr id="5" name="Date Placeholder 4"/>
          <p:cNvSpPr>
            <a:spLocks noGrp="1"/>
          </p:cNvSpPr>
          <p:nvPr>
            <p:ph type="dt" sz="half" idx="10"/>
          </p:nvPr>
        </p:nvSpPr>
        <p:spPr/>
        <p:txBody>
          <a:bodyPr/>
          <a:lstStyle/>
          <a:p>
            <a:fld id="{457B9934-3E18-4FB9-B1B6-0225C8186199}" type="datetime1">
              <a:rPr lang="en-GB" smtClean="0"/>
              <a:t>16/08/2021</a:t>
            </a:fld>
            <a:endParaRPr lang="en-GB"/>
          </a:p>
        </p:txBody>
      </p:sp>
      <p:sp>
        <p:nvSpPr>
          <p:cNvPr id="6" name="TextBox 5"/>
          <p:cNvSpPr txBox="1"/>
          <p:nvPr/>
        </p:nvSpPr>
        <p:spPr>
          <a:xfrm>
            <a:off x="332580" y="555526"/>
            <a:ext cx="825932" cy="369332"/>
          </a:xfrm>
          <a:prstGeom prst="rect">
            <a:avLst/>
          </a:prstGeom>
          <a:noFill/>
        </p:spPr>
        <p:txBody>
          <a:bodyPr wrap="none" rtlCol="0">
            <a:spAutoFit/>
          </a:bodyPr>
          <a:lstStyle/>
          <a:p>
            <a:r>
              <a:rPr lang="en-GB" dirty="0" smtClean="0"/>
              <a:t>SBA 7</a:t>
            </a:r>
            <a:endParaRPr lang="en-GB" dirty="0"/>
          </a:p>
        </p:txBody>
      </p:sp>
    </p:spTree>
    <p:extLst>
      <p:ext uri="{BB962C8B-B14F-4D97-AF65-F5344CB8AC3E}">
        <p14:creationId xmlns:p14="http://schemas.microsoft.com/office/powerpoint/2010/main" val="778525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2067694"/>
            <a:ext cx="5830250" cy="461665"/>
          </a:xfrm>
          <a:prstGeom prst="rect">
            <a:avLst/>
          </a:prstGeom>
        </p:spPr>
        <p:txBody>
          <a:bodyPr wrap="none">
            <a:spAutoFit/>
          </a:bodyPr>
          <a:lstStyle/>
          <a:p>
            <a:r>
              <a:rPr lang="en-GB" sz="2400" b="1" dirty="0" smtClean="0"/>
              <a:t>Lynch syndrome for the gynaecologist</a:t>
            </a:r>
            <a:endParaRPr lang="en-GB" sz="2400" b="1" dirty="0"/>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3</a:t>
            </a:fld>
            <a:endParaRPr lang="en-GB"/>
          </a:p>
        </p:txBody>
      </p:sp>
      <p:sp>
        <p:nvSpPr>
          <p:cNvPr id="5" name="Date Placeholder 4"/>
          <p:cNvSpPr>
            <a:spLocks noGrp="1"/>
          </p:cNvSpPr>
          <p:nvPr>
            <p:ph type="dt" sz="half" idx="10"/>
          </p:nvPr>
        </p:nvSpPr>
        <p:spPr/>
        <p:txBody>
          <a:bodyPr/>
          <a:lstStyle/>
          <a:p>
            <a:fld id="{3D593894-7346-4B60-A43F-E8F8E2047A6B}" type="datetime1">
              <a:rPr lang="en-GB" smtClean="0"/>
              <a:t>16/08/2021</a:t>
            </a:fld>
            <a:endParaRPr lang="en-GB"/>
          </a:p>
        </p:txBody>
      </p:sp>
    </p:spTree>
    <p:extLst>
      <p:ext uri="{BB962C8B-B14F-4D97-AF65-F5344CB8AC3E}">
        <p14:creationId xmlns:p14="http://schemas.microsoft.com/office/powerpoint/2010/main" val="20412815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1851670"/>
            <a:ext cx="7056784" cy="738664"/>
          </a:xfrm>
          <a:prstGeom prst="rect">
            <a:avLst/>
          </a:prstGeom>
        </p:spPr>
        <p:txBody>
          <a:bodyPr wrap="square">
            <a:spAutoFit/>
          </a:bodyPr>
          <a:lstStyle/>
          <a:p>
            <a:r>
              <a:rPr lang="en-GB" dirty="0"/>
              <a:t>B. only elevated in ovarian epithelial cancers. </a:t>
            </a:r>
          </a:p>
          <a:p>
            <a:endParaRPr lang="en-GB" sz="2400" b="1" dirty="0"/>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30</a:t>
            </a:fld>
            <a:endParaRPr lang="en-GB"/>
          </a:p>
        </p:txBody>
      </p:sp>
      <p:sp>
        <p:nvSpPr>
          <p:cNvPr id="5" name="Date Placeholder 4"/>
          <p:cNvSpPr>
            <a:spLocks noGrp="1"/>
          </p:cNvSpPr>
          <p:nvPr>
            <p:ph type="dt" sz="half" idx="10"/>
          </p:nvPr>
        </p:nvSpPr>
        <p:spPr/>
        <p:txBody>
          <a:bodyPr/>
          <a:lstStyle/>
          <a:p>
            <a:fld id="{3CF4DF83-089A-4B5F-B959-3B60B2CB66DB}" type="datetime1">
              <a:rPr lang="en-GB" smtClean="0"/>
              <a:t>16/08/2021</a:t>
            </a:fld>
            <a:endParaRPr lang="en-GB"/>
          </a:p>
        </p:txBody>
      </p:sp>
    </p:spTree>
    <p:extLst>
      <p:ext uri="{BB962C8B-B14F-4D97-AF65-F5344CB8AC3E}">
        <p14:creationId xmlns:p14="http://schemas.microsoft.com/office/powerpoint/2010/main" val="42782372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347614"/>
            <a:ext cx="8568952" cy="1815882"/>
          </a:xfrm>
          <a:prstGeom prst="rect">
            <a:avLst/>
          </a:prstGeom>
        </p:spPr>
        <p:txBody>
          <a:bodyPr wrap="square">
            <a:spAutoFit/>
          </a:bodyPr>
          <a:lstStyle/>
          <a:p>
            <a:r>
              <a:rPr lang="en-GB" sz="1400" b="1" dirty="0"/>
              <a:t>With regard to ovarian cancer, </a:t>
            </a:r>
            <a:r>
              <a:rPr lang="en-GB" sz="1400" b="1" dirty="0" smtClean="0"/>
              <a:t>which of the following is true ?</a:t>
            </a:r>
          </a:p>
          <a:p>
            <a:endParaRPr lang="en-GB" sz="1400" b="1" dirty="0" smtClean="0"/>
          </a:p>
          <a:p>
            <a:endParaRPr lang="en-GB" sz="1400" b="1" dirty="0"/>
          </a:p>
          <a:p>
            <a:r>
              <a:rPr lang="en-GB" sz="1400" b="1" dirty="0"/>
              <a:t>A</a:t>
            </a:r>
            <a:r>
              <a:rPr lang="en-GB" sz="1400" b="1" dirty="0" smtClean="0"/>
              <a:t>. </a:t>
            </a:r>
            <a:r>
              <a:rPr lang="en-GB" sz="1400" b="1" dirty="0"/>
              <a:t>it is the leading cause of death from any gynaecological malignancy. </a:t>
            </a:r>
            <a:r>
              <a:rPr lang="en-GB" sz="1400" b="1" dirty="0" smtClean="0"/>
              <a:t> </a:t>
            </a:r>
          </a:p>
          <a:p>
            <a:endParaRPr lang="en-GB" sz="1400" b="1" dirty="0"/>
          </a:p>
          <a:p>
            <a:r>
              <a:rPr lang="en-GB" sz="1400" b="1" dirty="0"/>
              <a:t>B</a:t>
            </a:r>
            <a:r>
              <a:rPr lang="en-GB" sz="1400" b="1" dirty="0" smtClean="0"/>
              <a:t>. </a:t>
            </a:r>
            <a:r>
              <a:rPr lang="en-GB" sz="1400" b="1" dirty="0"/>
              <a:t>approximately 70% of women present in stage I–II. </a:t>
            </a:r>
            <a:endParaRPr lang="en-GB" sz="1400" b="1" dirty="0" smtClean="0"/>
          </a:p>
          <a:p>
            <a:endParaRPr lang="en-GB" sz="1400" b="1" dirty="0"/>
          </a:p>
          <a:p>
            <a:r>
              <a:rPr lang="en-GB" sz="1400" b="1" dirty="0"/>
              <a:t>C</a:t>
            </a:r>
            <a:r>
              <a:rPr lang="en-GB" sz="1400" b="1" dirty="0" smtClean="0"/>
              <a:t>. </a:t>
            </a:r>
            <a:r>
              <a:rPr lang="en-GB" sz="1400" b="1" dirty="0"/>
              <a:t>a risk of malignancy index of over 300 only is a trigger for patient referral to a cancer centre. </a:t>
            </a: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31</a:t>
            </a:fld>
            <a:endParaRPr lang="en-GB"/>
          </a:p>
        </p:txBody>
      </p:sp>
      <p:sp>
        <p:nvSpPr>
          <p:cNvPr id="5" name="Date Placeholder 4"/>
          <p:cNvSpPr>
            <a:spLocks noGrp="1"/>
          </p:cNvSpPr>
          <p:nvPr>
            <p:ph type="dt" sz="half" idx="10"/>
          </p:nvPr>
        </p:nvSpPr>
        <p:spPr/>
        <p:txBody>
          <a:bodyPr/>
          <a:lstStyle/>
          <a:p>
            <a:fld id="{7751A0A4-D615-4AFD-B309-DEE622F0892F}" type="datetime1">
              <a:rPr lang="en-GB" smtClean="0"/>
              <a:t>16/08/2021</a:t>
            </a:fld>
            <a:endParaRPr lang="en-GB"/>
          </a:p>
        </p:txBody>
      </p:sp>
      <p:sp>
        <p:nvSpPr>
          <p:cNvPr id="6" name="TextBox 5"/>
          <p:cNvSpPr txBox="1"/>
          <p:nvPr/>
        </p:nvSpPr>
        <p:spPr>
          <a:xfrm>
            <a:off x="240299" y="555526"/>
            <a:ext cx="825932" cy="369332"/>
          </a:xfrm>
          <a:prstGeom prst="rect">
            <a:avLst/>
          </a:prstGeom>
          <a:noFill/>
        </p:spPr>
        <p:txBody>
          <a:bodyPr wrap="none" rtlCol="0">
            <a:spAutoFit/>
          </a:bodyPr>
          <a:lstStyle/>
          <a:p>
            <a:r>
              <a:rPr lang="en-GB" dirty="0" smtClean="0"/>
              <a:t>SBA 8</a:t>
            </a:r>
            <a:endParaRPr lang="en-GB" dirty="0"/>
          </a:p>
        </p:txBody>
      </p:sp>
    </p:spTree>
    <p:extLst>
      <p:ext uri="{BB962C8B-B14F-4D97-AF65-F5344CB8AC3E}">
        <p14:creationId xmlns:p14="http://schemas.microsoft.com/office/powerpoint/2010/main" val="31173773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2185578"/>
            <a:ext cx="7200800" cy="307777"/>
          </a:xfrm>
          <a:prstGeom prst="rect">
            <a:avLst/>
          </a:prstGeom>
        </p:spPr>
        <p:txBody>
          <a:bodyPr wrap="square">
            <a:spAutoFit/>
          </a:bodyPr>
          <a:lstStyle/>
          <a:p>
            <a:r>
              <a:rPr lang="en-GB" sz="1400" b="1" dirty="0"/>
              <a:t>A. it is the leading cause of death from any gynaecological malignancy.  </a:t>
            </a: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32</a:t>
            </a:fld>
            <a:endParaRPr lang="en-GB"/>
          </a:p>
        </p:txBody>
      </p:sp>
      <p:sp>
        <p:nvSpPr>
          <p:cNvPr id="5" name="Date Placeholder 4"/>
          <p:cNvSpPr>
            <a:spLocks noGrp="1"/>
          </p:cNvSpPr>
          <p:nvPr>
            <p:ph type="dt" sz="half" idx="10"/>
          </p:nvPr>
        </p:nvSpPr>
        <p:spPr/>
        <p:txBody>
          <a:bodyPr/>
          <a:lstStyle/>
          <a:p>
            <a:fld id="{828EA11E-41A4-44D7-83B5-C59DECDB10C9}" type="datetime1">
              <a:rPr lang="en-GB" smtClean="0"/>
              <a:t>16/08/2021</a:t>
            </a:fld>
            <a:endParaRPr lang="en-GB"/>
          </a:p>
        </p:txBody>
      </p:sp>
    </p:spTree>
    <p:extLst>
      <p:ext uri="{BB962C8B-B14F-4D97-AF65-F5344CB8AC3E}">
        <p14:creationId xmlns:p14="http://schemas.microsoft.com/office/powerpoint/2010/main" val="36683557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275606"/>
            <a:ext cx="8496944" cy="2123658"/>
          </a:xfrm>
          <a:prstGeom prst="rect">
            <a:avLst/>
          </a:prstGeom>
        </p:spPr>
        <p:txBody>
          <a:bodyPr wrap="square">
            <a:spAutoFit/>
          </a:bodyPr>
          <a:lstStyle/>
          <a:p>
            <a:r>
              <a:rPr lang="en-GB" sz="1200" b="1" dirty="0" smtClean="0"/>
              <a:t>With </a:t>
            </a:r>
            <a:r>
              <a:rPr lang="en-GB" sz="1200" b="1" dirty="0"/>
              <a:t>regard to current guidance on the diagnosis of ovarian cancer, </a:t>
            </a:r>
            <a:r>
              <a:rPr lang="en-GB" sz="1200" b="1" dirty="0" smtClean="0"/>
              <a:t> which of the following false</a:t>
            </a:r>
          </a:p>
          <a:p>
            <a:endParaRPr lang="en-GB" sz="1200" b="1" dirty="0" smtClean="0"/>
          </a:p>
          <a:p>
            <a:endParaRPr lang="en-GB" sz="1200" b="1" dirty="0"/>
          </a:p>
          <a:p>
            <a:r>
              <a:rPr lang="en-GB" sz="1200" b="1" dirty="0" smtClean="0"/>
              <a:t>A . </a:t>
            </a:r>
            <a:r>
              <a:rPr lang="en-GB" sz="1200" b="1" dirty="0"/>
              <a:t>pelvic ultrasound scan is considered the </a:t>
            </a:r>
            <a:r>
              <a:rPr lang="en-GB" sz="1200" b="1" dirty="0" smtClean="0"/>
              <a:t>first line </a:t>
            </a:r>
            <a:r>
              <a:rPr lang="en-GB" sz="1200" b="1" dirty="0"/>
              <a:t>investigation for women presenting with symptoms of ovarian cancer. </a:t>
            </a:r>
            <a:endParaRPr lang="en-GB" sz="1200" b="1" dirty="0" smtClean="0"/>
          </a:p>
          <a:p>
            <a:endParaRPr lang="en-GB" sz="1200" b="1" dirty="0"/>
          </a:p>
          <a:p>
            <a:r>
              <a:rPr lang="en-GB" sz="1200" b="1" dirty="0" smtClean="0"/>
              <a:t>B . </a:t>
            </a:r>
            <a:r>
              <a:rPr lang="en-GB" sz="1200" b="1" dirty="0"/>
              <a:t>CA125 testing should be done in all postmenopausal women with a cystic lesion of 1 cm or more on the ovary. </a:t>
            </a:r>
            <a:endParaRPr lang="en-GB" sz="1200" b="1" dirty="0" smtClean="0"/>
          </a:p>
          <a:p>
            <a:endParaRPr lang="en-GB" sz="1200" b="1" dirty="0" smtClean="0"/>
          </a:p>
          <a:p>
            <a:endParaRPr lang="en-GB" sz="1200" b="1" dirty="0"/>
          </a:p>
          <a:p>
            <a:r>
              <a:rPr lang="en-GB" sz="1200" b="1" dirty="0"/>
              <a:t>C</a:t>
            </a:r>
            <a:r>
              <a:rPr lang="en-GB" sz="1200" b="1" dirty="0" smtClean="0"/>
              <a:t>. age-specific </a:t>
            </a:r>
            <a:r>
              <a:rPr lang="en-GB" sz="1200" b="1" dirty="0"/>
              <a:t>CA125 cut-offs are less accurate and increase false-positive results.</a:t>
            </a:r>
          </a:p>
          <a:p>
            <a:endParaRPr lang="en-GB" sz="1200" dirty="0"/>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33</a:t>
            </a:fld>
            <a:endParaRPr lang="en-GB"/>
          </a:p>
        </p:txBody>
      </p:sp>
      <p:sp>
        <p:nvSpPr>
          <p:cNvPr id="5" name="Date Placeholder 4"/>
          <p:cNvSpPr>
            <a:spLocks noGrp="1"/>
          </p:cNvSpPr>
          <p:nvPr>
            <p:ph type="dt" sz="half" idx="10"/>
          </p:nvPr>
        </p:nvSpPr>
        <p:spPr/>
        <p:txBody>
          <a:bodyPr/>
          <a:lstStyle/>
          <a:p>
            <a:fld id="{A11FAF96-070B-422D-B69B-C4D4B158F400}" type="datetime1">
              <a:rPr lang="en-GB" smtClean="0"/>
              <a:t>16/08/2021</a:t>
            </a:fld>
            <a:endParaRPr lang="en-GB"/>
          </a:p>
        </p:txBody>
      </p:sp>
      <p:sp>
        <p:nvSpPr>
          <p:cNvPr id="6" name="TextBox 5"/>
          <p:cNvSpPr txBox="1"/>
          <p:nvPr/>
        </p:nvSpPr>
        <p:spPr>
          <a:xfrm>
            <a:off x="296058" y="483518"/>
            <a:ext cx="855747" cy="369332"/>
          </a:xfrm>
          <a:prstGeom prst="rect">
            <a:avLst/>
          </a:prstGeom>
          <a:noFill/>
        </p:spPr>
        <p:txBody>
          <a:bodyPr wrap="none" rtlCol="0">
            <a:spAutoFit/>
          </a:bodyPr>
          <a:lstStyle/>
          <a:p>
            <a:r>
              <a:rPr lang="en-GB" b="1" dirty="0" smtClean="0"/>
              <a:t>SBA 9</a:t>
            </a:r>
            <a:endParaRPr lang="en-GB" b="1" dirty="0"/>
          </a:p>
        </p:txBody>
      </p:sp>
    </p:spTree>
    <p:extLst>
      <p:ext uri="{BB962C8B-B14F-4D97-AF65-F5344CB8AC3E}">
        <p14:creationId xmlns:p14="http://schemas.microsoft.com/office/powerpoint/2010/main" val="12321881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923678"/>
            <a:ext cx="6336704" cy="1200329"/>
          </a:xfrm>
          <a:prstGeom prst="rect">
            <a:avLst/>
          </a:prstGeom>
        </p:spPr>
        <p:txBody>
          <a:bodyPr wrap="square">
            <a:spAutoFit/>
          </a:bodyPr>
          <a:lstStyle/>
          <a:p>
            <a:r>
              <a:rPr lang="en-GB" b="1" dirty="0"/>
              <a:t>C</a:t>
            </a:r>
            <a:r>
              <a:rPr lang="en-GB" b="1" dirty="0" smtClean="0"/>
              <a:t>. </a:t>
            </a:r>
            <a:r>
              <a:rPr lang="en-GB" b="1" dirty="0"/>
              <a:t>age-specific CA125 cut-offs are less accurate and </a:t>
            </a:r>
            <a:endParaRPr lang="en-GB" b="1" dirty="0" smtClean="0"/>
          </a:p>
          <a:p>
            <a:endParaRPr lang="en-GB" b="1" dirty="0"/>
          </a:p>
          <a:p>
            <a:r>
              <a:rPr lang="en-GB" b="1" dirty="0" smtClean="0"/>
              <a:t>       increase </a:t>
            </a:r>
            <a:r>
              <a:rPr lang="en-GB" b="1" dirty="0"/>
              <a:t>false-positive results.</a:t>
            </a:r>
          </a:p>
          <a:p>
            <a:endParaRPr lang="en-GB" dirty="0"/>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34</a:t>
            </a:fld>
            <a:endParaRPr lang="en-GB"/>
          </a:p>
        </p:txBody>
      </p:sp>
      <p:sp>
        <p:nvSpPr>
          <p:cNvPr id="5" name="Date Placeholder 4"/>
          <p:cNvSpPr>
            <a:spLocks noGrp="1"/>
          </p:cNvSpPr>
          <p:nvPr>
            <p:ph type="dt" sz="half" idx="10"/>
          </p:nvPr>
        </p:nvSpPr>
        <p:spPr/>
        <p:txBody>
          <a:bodyPr/>
          <a:lstStyle/>
          <a:p>
            <a:fld id="{7DABF174-1342-483A-9F03-96BFF750BB52}" type="datetime1">
              <a:rPr lang="en-GB" smtClean="0"/>
              <a:t>16/08/2021</a:t>
            </a:fld>
            <a:endParaRPr lang="en-GB"/>
          </a:p>
        </p:txBody>
      </p:sp>
    </p:spTree>
    <p:extLst>
      <p:ext uri="{BB962C8B-B14F-4D97-AF65-F5344CB8AC3E}">
        <p14:creationId xmlns:p14="http://schemas.microsoft.com/office/powerpoint/2010/main" val="5342456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491630"/>
            <a:ext cx="7488832" cy="2308324"/>
          </a:xfrm>
          <a:prstGeom prst="rect">
            <a:avLst/>
          </a:prstGeom>
        </p:spPr>
        <p:txBody>
          <a:bodyPr wrap="square">
            <a:spAutoFit/>
          </a:bodyPr>
          <a:lstStyle/>
          <a:p>
            <a:r>
              <a:rPr lang="en-GB" dirty="0"/>
              <a:t>With regard to CA125 in </a:t>
            </a:r>
            <a:r>
              <a:rPr lang="en-GB" dirty="0" err="1"/>
              <a:t>ascitic</a:t>
            </a:r>
            <a:r>
              <a:rPr lang="en-GB" dirty="0"/>
              <a:t> fluid, </a:t>
            </a:r>
            <a:r>
              <a:rPr lang="en-GB" dirty="0" smtClean="0"/>
              <a:t> which of the following is false ?</a:t>
            </a:r>
          </a:p>
          <a:p>
            <a:endParaRPr lang="en-GB" dirty="0" smtClean="0"/>
          </a:p>
          <a:p>
            <a:endParaRPr lang="en-GB" dirty="0"/>
          </a:p>
          <a:p>
            <a:r>
              <a:rPr lang="en-GB" dirty="0" smtClean="0"/>
              <a:t>A . </a:t>
            </a:r>
            <a:r>
              <a:rPr lang="en-GB" dirty="0"/>
              <a:t>levels correlate with those in the serum. </a:t>
            </a:r>
            <a:r>
              <a:rPr lang="en-GB" dirty="0" smtClean="0"/>
              <a:t> </a:t>
            </a:r>
          </a:p>
          <a:p>
            <a:endParaRPr lang="en-GB" dirty="0" smtClean="0"/>
          </a:p>
          <a:p>
            <a:r>
              <a:rPr lang="en-GB" dirty="0"/>
              <a:t>B</a:t>
            </a:r>
            <a:r>
              <a:rPr lang="en-GB" dirty="0" smtClean="0"/>
              <a:t>. </a:t>
            </a:r>
            <a:r>
              <a:rPr lang="en-GB" dirty="0"/>
              <a:t>it is produced by tumour cells. </a:t>
            </a:r>
            <a:endParaRPr lang="en-GB" dirty="0" smtClean="0"/>
          </a:p>
          <a:p>
            <a:endParaRPr lang="en-GB" dirty="0"/>
          </a:p>
          <a:p>
            <a:r>
              <a:rPr lang="en-GB" dirty="0" smtClean="0"/>
              <a:t>C . </a:t>
            </a:r>
            <a:r>
              <a:rPr lang="en-GB" dirty="0"/>
              <a:t>levels are higher than those in blood. </a:t>
            </a: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35</a:t>
            </a:fld>
            <a:endParaRPr lang="en-GB"/>
          </a:p>
        </p:txBody>
      </p:sp>
      <p:sp>
        <p:nvSpPr>
          <p:cNvPr id="5" name="Date Placeholder 4"/>
          <p:cNvSpPr>
            <a:spLocks noGrp="1"/>
          </p:cNvSpPr>
          <p:nvPr>
            <p:ph type="dt" sz="half" idx="10"/>
          </p:nvPr>
        </p:nvSpPr>
        <p:spPr/>
        <p:txBody>
          <a:bodyPr/>
          <a:lstStyle/>
          <a:p>
            <a:fld id="{1AA60854-FEFC-45C6-A943-7900838330D0}" type="datetime1">
              <a:rPr lang="en-GB" smtClean="0"/>
              <a:t>16/08/2021</a:t>
            </a:fld>
            <a:endParaRPr lang="en-GB"/>
          </a:p>
        </p:txBody>
      </p:sp>
      <p:sp>
        <p:nvSpPr>
          <p:cNvPr id="6" name="TextBox 5"/>
          <p:cNvSpPr txBox="1"/>
          <p:nvPr/>
        </p:nvSpPr>
        <p:spPr>
          <a:xfrm>
            <a:off x="251520" y="483518"/>
            <a:ext cx="954172" cy="369332"/>
          </a:xfrm>
          <a:prstGeom prst="rect">
            <a:avLst/>
          </a:prstGeom>
          <a:noFill/>
        </p:spPr>
        <p:txBody>
          <a:bodyPr wrap="none" rtlCol="0">
            <a:spAutoFit/>
          </a:bodyPr>
          <a:lstStyle/>
          <a:p>
            <a:r>
              <a:rPr lang="en-GB" dirty="0" smtClean="0"/>
              <a:t>SBA 10</a:t>
            </a:r>
            <a:endParaRPr lang="en-GB" dirty="0"/>
          </a:p>
        </p:txBody>
      </p:sp>
    </p:spTree>
    <p:extLst>
      <p:ext uri="{BB962C8B-B14F-4D97-AF65-F5344CB8AC3E}">
        <p14:creationId xmlns:p14="http://schemas.microsoft.com/office/powerpoint/2010/main" val="21335128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8374" y="2433251"/>
            <a:ext cx="3583032" cy="369332"/>
          </a:xfrm>
          <a:prstGeom prst="rect">
            <a:avLst/>
          </a:prstGeom>
        </p:spPr>
        <p:txBody>
          <a:bodyPr wrap="none">
            <a:spAutoFit/>
          </a:bodyPr>
          <a:lstStyle/>
          <a:p>
            <a:r>
              <a:rPr lang="en-GB" dirty="0"/>
              <a:t>B. it is produced by tumour cells. </a:t>
            </a: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36</a:t>
            </a:fld>
            <a:endParaRPr lang="en-GB"/>
          </a:p>
        </p:txBody>
      </p:sp>
      <p:sp>
        <p:nvSpPr>
          <p:cNvPr id="5" name="Date Placeholder 4"/>
          <p:cNvSpPr>
            <a:spLocks noGrp="1"/>
          </p:cNvSpPr>
          <p:nvPr>
            <p:ph type="dt" sz="half" idx="10"/>
          </p:nvPr>
        </p:nvSpPr>
        <p:spPr/>
        <p:txBody>
          <a:bodyPr/>
          <a:lstStyle/>
          <a:p>
            <a:fld id="{60EB9002-434E-42EB-B691-4C51521E39A0}" type="datetime1">
              <a:rPr lang="en-GB" smtClean="0"/>
              <a:t>16/08/2021</a:t>
            </a:fld>
            <a:endParaRPr lang="en-GB"/>
          </a:p>
        </p:txBody>
      </p:sp>
    </p:spTree>
    <p:extLst>
      <p:ext uri="{BB962C8B-B14F-4D97-AF65-F5344CB8AC3E}">
        <p14:creationId xmlns:p14="http://schemas.microsoft.com/office/powerpoint/2010/main" val="6598163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059582"/>
            <a:ext cx="7776864" cy="2800767"/>
          </a:xfrm>
          <a:prstGeom prst="rect">
            <a:avLst/>
          </a:prstGeom>
        </p:spPr>
        <p:txBody>
          <a:bodyPr wrap="square">
            <a:spAutoFit/>
          </a:bodyPr>
          <a:lstStyle/>
          <a:p>
            <a:endParaRPr lang="en-GB" sz="1600" dirty="0" smtClean="0"/>
          </a:p>
          <a:p>
            <a:r>
              <a:rPr lang="en-GB" sz="1600" dirty="0" smtClean="0"/>
              <a:t>With </a:t>
            </a:r>
            <a:r>
              <a:rPr lang="en-GB" sz="1600" dirty="0"/>
              <a:t>regard to the use of CA125 in the screening of ovarian cancer, </a:t>
            </a:r>
            <a:endParaRPr lang="en-GB" sz="1600" dirty="0" smtClean="0"/>
          </a:p>
          <a:p>
            <a:endParaRPr lang="en-GB" sz="1600" dirty="0" smtClean="0"/>
          </a:p>
          <a:p>
            <a:r>
              <a:rPr lang="en-GB" sz="1600" dirty="0" smtClean="0"/>
              <a:t>Which </a:t>
            </a:r>
            <a:r>
              <a:rPr lang="en-GB" sz="1600" dirty="0"/>
              <a:t>of the following is false </a:t>
            </a:r>
          </a:p>
          <a:p>
            <a:endParaRPr lang="en-GB" sz="1600" dirty="0"/>
          </a:p>
          <a:p>
            <a:r>
              <a:rPr lang="en-GB" sz="1600" dirty="0" smtClean="0"/>
              <a:t>B</a:t>
            </a:r>
            <a:r>
              <a:rPr lang="en-GB" sz="1600" dirty="0"/>
              <a:t>)</a:t>
            </a:r>
            <a:r>
              <a:rPr lang="en-GB" sz="1600" dirty="0" smtClean="0"/>
              <a:t> </a:t>
            </a:r>
            <a:r>
              <a:rPr lang="en-GB" sz="1600" dirty="0"/>
              <a:t>guidelines recommend it as part of initial investigation. </a:t>
            </a:r>
            <a:r>
              <a:rPr lang="en-GB" sz="1600" dirty="0" smtClean="0"/>
              <a:t> </a:t>
            </a:r>
          </a:p>
          <a:p>
            <a:endParaRPr lang="en-GB" sz="1600" dirty="0"/>
          </a:p>
          <a:p>
            <a:r>
              <a:rPr lang="en-GB" sz="1600" dirty="0" smtClean="0"/>
              <a:t>C</a:t>
            </a:r>
            <a:r>
              <a:rPr lang="en-GB" sz="1600" dirty="0"/>
              <a:t>)</a:t>
            </a:r>
            <a:r>
              <a:rPr lang="en-GB" sz="1600" dirty="0" smtClean="0"/>
              <a:t> </a:t>
            </a:r>
            <a:r>
              <a:rPr lang="en-GB" sz="1600" dirty="0"/>
              <a:t>a one-off serum blood test has been shown to reduce patient mortality. </a:t>
            </a:r>
            <a:endParaRPr lang="en-GB" sz="1600" dirty="0" smtClean="0"/>
          </a:p>
          <a:p>
            <a:endParaRPr lang="en-GB" sz="1600" dirty="0"/>
          </a:p>
          <a:p>
            <a:r>
              <a:rPr lang="en-GB" sz="1600" dirty="0" smtClean="0"/>
              <a:t>D) CA125 </a:t>
            </a:r>
            <a:r>
              <a:rPr lang="en-GB" sz="1600" dirty="0"/>
              <a:t>levels correlate positively with </a:t>
            </a:r>
            <a:r>
              <a:rPr lang="en-GB" sz="1600" dirty="0" err="1"/>
              <a:t>ascitic</a:t>
            </a:r>
            <a:r>
              <a:rPr lang="en-GB" sz="1600" dirty="0"/>
              <a:t> volume. </a:t>
            </a:r>
          </a:p>
          <a:p>
            <a:endParaRPr lang="en-GB" sz="1600" dirty="0"/>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37</a:t>
            </a:fld>
            <a:endParaRPr lang="en-GB"/>
          </a:p>
        </p:txBody>
      </p:sp>
      <p:sp>
        <p:nvSpPr>
          <p:cNvPr id="5" name="Date Placeholder 4"/>
          <p:cNvSpPr>
            <a:spLocks noGrp="1"/>
          </p:cNvSpPr>
          <p:nvPr>
            <p:ph type="dt" sz="half" idx="10"/>
          </p:nvPr>
        </p:nvSpPr>
        <p:spPr/>
        <p:txBody>
          <a:bodyPr/>
          <a:lstStyle/>
          <a:p>
            <a:fld id="{EA4FEDFC-5344-49E2-83ED-78239D9CF70E}" type="datetime1">
              <a:rPr lang="en-GB" smtClean="0"/>
              <a:t>16/08/2021</a:t>
            </a:fld>
            <a:endParaRPr lang="en-GB"/>
          </a:p>
        </p:txBody>
      </p:sp>
      <p:sp>
        <p:nvSpPr>
          <p:cNvPr id="6" name="TextBox 5"/>
          <p:cNvSpPr txBox="1"/>
          <p:nvPr/>
        </p:nvSpPr>
        <p:spPr>
          <a:xfrm>
            <a:off x="179512" y="514876"/>
            <a:ext cx="937051" cy="369332"/>
          </a:xfrm>
          <a:prstGeom prst="rect">
            <a:avLst/>
          </a:prstGeom>
          <a:noFill/>
        </p:spPr>
        <p:txBody>
          <a:bodyPr wrap="none" rtlCol="0">
            <a:spAutoFit/>
          </a:bodyPr>
          <a:lstStyle/>
          <a:p>
            <a:r>
              <a:rPr lang="en-GB" dirty="0" smtClean="0"/>
              <a:t>SBA 11</a:t>
            </a:r>
            <a:endParaRPr lang="en-GB" dirty="0"/>
          </a:p>
        </p:txBody>
      </p:sp>
    </p:spTree>
    <p:extLst>
      <p:ext uri="{BB962C8B-B14F-4D97-AF65-F5344CB8AC3E}">
        <p14:creationId xmlns:p14="http://schemas.microsoft.com/office/powerpoint/2010/main" val="39555232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087002"/>
            <a:ext cx="8424936" cy="369332"/>
          </a:xfrm>
          <a:prstGeom prst="rect">
            <a:avLst/>
          </a:prstGeom>
        </p:spPr>
        <p:txBody>
          <a:bodyPr wrap="square">
            <a:spAutoFit/>
          </a:bodyPr>
          <a:lstStyle/>
          <a:p>
            <a:r>
              <a:rPr lang="en-GB" dirty="0"/>
              <a:t>C) a one-off serum blood test has been shown to reduce patient mortality. </a:t>
            </a: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38</a:t>
            </a:fld>
            <a:endParaRPr lang="en-GB"/>
          </a:p>
        </p:txBody>
      </p:sp>
      <p:sp>
        <p:nvSpPr>
          <p:cNvPr id="5" name="Date Placeholder 4"/>
          <p:cNvSpPr>
            <a:spLocks noGrp="1"/>
          </p:cNvSpPr>
          <p:nvPr>
            <p:ph type="dt" sz="half" idx="10"/>
          </p:nvPr>
        </p:nvSpPr>
        <p:spPr/>
        <p:txBody>
          <a:bodyPr/>
          <a:lstStyle/>
          <a:p>
            <a:fld id="{1542C7EA-F9D5-40A5-818A-9C50EF22ED64}" type="datetime1">
              <a:rPr lang="en-GB" smtClean="0"/>
              <a:t>16/08/2021</a:t>
            </a:fld>
            <a:endParaRPr lang="en-GB"/>
          </a:p>
        </p:txBody>
      </p:sp>
    </p:spTree>
    <p:extLst>
      <p:ext uri="{BB962C8B-B14F-4D97-AF65-F5344CB8AC3E}">
        <p14:creationId xmlns:p14="http://schemas.microsoft.com/office/powerpoint/2010/main" val="20378340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8118A-5FD8-4D49-8AB5-2830736CA372}" type="datetime1">
              <a:rPr lang="en-GB" smtClean="0"/>
              <a:t>16/08/2021</a:t>
            </a:fld>
            <a:endParaRPr lang="en-GB"/>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39</a:t>
            </a:fld>
            <a:endParaRPr lang="en-GB"/>
          </a:p>
        </p:txBody>
      </p:sp>
      <p:pic>
        <p:nvPicPr>
          <p:cNvPr id="7172" name="Picture 4"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7494"/>
            <a:ext cx="9396536" cy="590465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995936" y="1491630"/>
            <a:ext cx="8136904" cy="923330"/>
          </a:xfrm>
          <a:prstGeom prst="rect">
            <a:avLst/>
          </a:prstGeom>
        </p:spPr>
        <p:txBody>
          <a:bodyPr wrap="square">
            <a:spAutoFit/>
          </a:bodyPr>
          <a:lstStyle/>
          <a:p>
            <a:r>
              <a:rPr lang="en-GB" b="1" dirty="0"/>
              <a:t>Does ovarian cystectomy pose a risk to </a:t>
            </a:r>
            <a:endParaRPr lang="en-GB" b="1" dirty="0" smtClean="0"/>
          </a:p>
          <a:p>
            <a:endParaRPr lang="en-GB" b="1" dirty="0"/>
          </a:p>
          <a:p>
            <a:r>
              <a:rPr lang="en-GB" b="1" dirty="0" smtClean="0"/>
              <a:t>ovarian </a:t>
            </a:r>
            <a:r>
              <a:rPr lang="en-GB" b="1" dirty="0"/>
              <a:t>reserve and fertility?</a:t>
            </a:r>
          </a:p>
        </p:txBody>
      </p:sp>
    </p:spTree>
    <p:extLst>
      <p:ext uri="{BB962C8B-B14F-4D97-AF65-F5344CB8AC3E}">
        <p14:creationId xmlns:p14="http://schemas.microsoft.com/office/powerpoint/2010/main" val="471062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0" y="267494"/>
            <a:ext cx="9471043" cy="4247317"/>
          </a:xfrm>
          <a:prstGeom prst="rect">
            <a:avLst/>
          </a:prstGeom>
        </p:spPr>
        <p:txBody>
          <a:bodyPr wrap="square">
            <a:spAutoFit/>
          </a:bodyPr>
          <a:lstStyle/>
          <a:p>
            <a:r>
              <a:rPr lang="en-GB" sz="1000" dirty="0"/>
              <a:t>Lynch syndrome is an </a:t>
            </a:r>
            <a:r>
              <a:rPr lang="en-GB" sz="1000" b="1" dirty="0">
                <a:solidFill>
                  <a:srgbClr val="0070C0"/>
                </a:solidFill>
              </a:rPr>
              <a:t>autosomal dominant </a:t>
            </a:r>
            <a:r>
              <a:rPr lang="en-GB" sz="1000" b="1" dirty="0" smtClean="0">
                <a:solidFill>
                  <a:srgbClr val="0070C0"/>
                </a:solidFill>
              </a:rPr>
              <a:t>condition</a:t>
            </a:r>
          </a:p>
          <a:p>
            <a:endParaRPr lang="en-GB" sz="1000" dirty="0"/>
          </a:p>
          <a:p>
            <a:r>
              <a:rPr lang="en-GB" sz="1000" dirty="0" smtClean="0"/>
              <a:t> </a:t>
            </a:r>
            <a:r>
              <a:rPr lang="en-GB" sz="1000" dirty="0"/>
              <a:t>increased risk of </a:t>
            </a:r>
            <a:r>
              <a:rPr lang="en-GB" sz="1000" b="1" dirty="0">
                <a:solidFill>
                  <a:srgbClr val="C00000"/>
                </a:solidFill>
              </a:rPr>
              <a:t>both endometrial and ovarian </a:t>
            </a:r>
            <a:r>
              <a:rPr lang="en-GB" sz="1000" b="1" dirty="0" smtClean="0">
                <a:solidFill>
                  <a:srgbClr val="C00000"/>
                </a:solidFill>
              </a:rPr>
              <a:t>cancer.</a:t>
            </a:r>
          </a:p>
          <a:p>
            <a:endParaRPr lang="en-GB" sz="1000" dirty="0"/>
          </a:p>
          <a:p>
            <a:r>
              <a:rPr lang="en-GB" sz="1000" b="1" dirty="0"/>
              <a:t>Gynaecological cancer </a:t>
            </a:r>
            <a:r>
              <a:rPr lang="en-GB" sz="1000" dirty="0"/>
              <a:t>is often </a:t>
            </a:r>
            <a:r>
              <a:rPr lang="en-GB" sz="1000" b="1" dirty="0">
                <a:solidFill>
                  <a:srgbClr val="0070C0"/>
                </a:solidFill>
              </a:rPr>
              <a:t>the first cancer diagnosis in women with Lynch syndrome</a:t>
            </a:r>
            <a:r>
              <a:rPr lang="en-GB" sz="1000" b="1" dirty="0" smtClean="0">
                <a:solidFill>
                  <a:srgbClr val="0070C0"/>
                </a:solidFill>
              </a:rPr>
              <a:t>.</a:t>
            </a:r>
          </a:p>
          <a:p>
            <a:endParaRPr lang="en-GB" sz="1000" dirty="0"/>
          </a:p>
          <a:p>
            <a:r>
              <a:rPr lang="en-GB" sz="1000" dirty="0"/>
              <a:t>Colorectal cancer is the </a:t>
            </a:r>
            <a:r>
              <a:rPr lang="en-GB" sz="1000" b="1" dirty="0">
                <a:solidFill>
                  <a:srgbClr val="C00000"/>
                </a:solidFill>
              </a:rPr>
              <a:t>most common </a:t>
            </a:r>
            <a:r>
              <a:rPr lang="en-GB" sz="1000" dirty="0"/>
              <a:t>and </a:t>
            </a:r>
            <a:r>
              <a:rPr lang="en-GB" sz="1000" b="1" dirty="0">
                <a:solidFill>
                  <a:srgbClr val="C00000"/>
                </a:solidFill>
              </a:rPr>
              <a:t>lethal cancer </a:t>
            </a:r>
            <a:r>
              <a:rPr lang="en-GB" sz="1000" dirty="0"/>
              <a:t>seen in Lynch syndrome carriers</a:t>
            </a:r>
            <a:r>
              <a:rPr lang="en-GB" sz="1000" dirty="0" smtClean="0"/>
              <a:t>.</a:t>
            </a:r>
            <a:r>
              <a:rPr lang="en-GB" sz="1000" dirty="0"/>
              <a:t> </a:t>
            </a:r>
            <a:endParaRPr lang="en-GB" sz="1000" dirty="0" smtClean="0"/>
          </a:p>
          <a:p>
            <a:endParaRPr lang="en-GB" sz="1000" dirty="0"/>
          </a:p>
          <a:p>
            <a:r>
              <a:rPr lang="en-GB" sz="1000" dirty="0" smtClean="0"/>
              <a:t>Early </a:t>
            </a:r>
            <a:r>
              <a:rPr lang="en-GB" sz="1000" dirty="0"/>
              <a:t>diagnosis allows women to be enrolled in cancer surveillance programmes and enables cascade testing for their at-risk family members. </a:t>
            </a:r>
            <a:endParaRPr lang="en-GB" sz="1000" dirty="0" smtClean="0"/>
          </a:p>
          <a:p>
            <a:r>
              <a:rPr lang="en-GB" sz="1000" dirty="0" smtClean="0"/>
              <a:t>There </a:t>
            </a:r>
            <a:r>
              <a:rPr lang="en-GB" sz="1000" dirty="0"/>
              <a:t>is a well-documented survival advantage for those with Lynch syndrome who are compliant with </a:t>
            </a:r>
            <a:r>
              <a:rPr lang="en-GB" sz="1000" dirty="0" err="1"/>
              <a:t>colonoscopic</a:t>
            </a:r>
            <a:r>
              <a:rPr lang="en-GB" sz="1000" dirty="0"/>
              <a:t> surveillance for bowel polyps</a:t>
            </a:r>
            <a:r>
              <a:rPr lang="en-GB" sz="1000" dirty="0" smtClean="0"/>
              <a:t>.</a:t>
            </a:r>
          </a:p>
          <a:p>
            <a:r>
              <a:rPr lang="en-GB" sz="1000" dirty="0" smtClean="0"/>
              <a:t> </a:t>
            </a:r>
            <a:r>
              <a:rPr lang="en-GB" sz="1000" dirty="0"/>
              <a:t>In addition, early identification of Lynch syndrome can enable the uptake of cancer risk-reducing strategies, including taking aspirin and lifestyle modification</a:t>
            </a:r>
            <a:r>
              <a:rPr lang="en-GB" sz="1000" dirty="0" smtClean="0"/>
              <a:t>.</a:t>
            </a:r>
          </a:p>
          <a:p>
            <a:r>
              <a:rPr lang="en-GB" sz="1000" dirty="0" smtClean="0"/>
              <a:t> </a:t>
            </a:r>
            <a:r>
              <a:rPr lang="en-GB" sz="1000" dirty="0"/>
              <a:t>The gynaecologist, therefore, has a crucial role in diagnosing Lynch syndrome and advising women of its implications</a:t>
            </a:r>
            <a:endParaRPr lang="en-GB" sz="1000" dirty="0" smtClean="0"/>
          </a:p>
          <a:p>
            <a:endParaRPr lang="en-GB" sz="1000" dirty="0"/>
          </a:p>
          <a:p>
            <a:r>
              <a:rPr lang="en-GB" sz="1000" dirty="0" err="1"/>
              <a:t>Germline</a:t>
            </a:r>
            <a:r>
              <a:rPr lang="en-GB" sz="1000" dirty="0"/>
              <a:t> sequencing is the definitive test for Lynch syndrome and must always be </a:t>
            </a:r>
            <a:r>
              <a:rPr lang="en-GB" sz="1000" dirty="0" smtClean="0"/>
              <a:t>preceded </a:t>
            </a:r>
            <a:r>
              <a:rPr lang="en-GB" sz="1000" dirty="0"/>
              <a:t>by </a:t>
            </a:r>
            <a:r>
              <a:rPr lang="en-GB" sz="1000" b="1" dirty="0">
                <a:solidFill>
                  <a:srgbClr val="C00000"/>
                </a:solidFill>
              </a:rPr>
              <a:t>informed consent taken by  </a:t>
            </a:r>
            <a:r>
              <a:rPr lang="en-GB" sz="1000" b="1" dirty="0" smtClean="0">
                <a:solidFill>
                  <a:srgbClr val="C00000"/>
                </a:solidFill>
              </a:rPr>
              <a:t>a </a:t>
            </a:r>
            <a:r>
              <a:rPr lang="en-GB" sz="1000" b="1" dirty="0">
                <a:solidFill>
                  <a:srgbClr val="C00000"/>
                </a:solidFill>
              </a:rPr>
              <a:t>trained individual</a:t>
            </a:r>
            <a:r>
              <a:rPr lang="en-GB" sz="1000" b="1" dirty="0" smtClean="0">
                <a:solidFill>
                  <a:srgbClr val="C00000"/>
                </a:solidFill>
              </a:rPr>
              <a:t>.</a:t>
            </a:r>
          </a:p>
          <a:p>
            <a:endParaRPr lang="en-GB" sz="1000" b="1" dirty="0" smtClean="0">
              <a:solidFill>
                <a:srgbClr val="C00000"/>
              </a:solidFill>
            </a:endParaRPr>
          </a:p>
          <a:p>
            <a:r>
              <a:rPr lang="en-GB" sz="1000" dirty="0" smtClean="0"/>
              <a:t>Up </a:t>
            </a:r>
            <a:r>
              <a:rPr lang="en-GB" sz="1000" dirty="0"/>
              <a:t>to </a:t>
            </a:r>
            <a:r>
              <a:rPr lang="en-GB" sz="1000" b="1" dirty="0"/>
              <a:t>95%</a:t>
            </a:r>
            <a:r>
              <a:rPr lang="en-GB" sz="1000" dirty="0"/>
              <a:t> of </a:t>
            </a:r>
            <a:r>
              <a:rPr lang="en-GB" sz="1000" b="1" dirty="0">
                <a:solidFill>
                  <a:srgbClr val="C00000"/>
                </a:solidFill>
              </a:rPr>
              <a:t>Lynch syndrome carriers are unaware.</a:t>
            </a:r>
          </a:p>
          <a:p>
            <a:endParaRPr lang="en-GB" sz="1000" dirty="0"/>
          </a:p>
          <a:p>
            <a:r>
              <a:rPr lang="en-GB" sz="1000" dirty="0"/>
              <a:t>Lynch syndrome may occur in up to people 1 in 278 making it </a:t>
            </a:r>
            <a:r>
              <a:rPr lang="en-GB" sz="1000" b="1" dirty="0">
                <a:solidFill>
                  <a:srgbClr val="C00000"/>
                </a:solidFill>
              </a:rPr>
              <a:t>the most common inherited cause of cancer.</a:t>
            </a:r>
          </a:p>
          <a:p>
            <a:endParaRPr lang="en-GB" sz="1000" dirty="0"/>
          </a:p>
          <a:p>
            <a:r>
              <a:rPr lang="en-GB" sz="1000" dirty="0" smtClean="0"/>
              <a:t>Lynch </a:t>
            </a:r>
            <a:r>
              <a:rPr lang="en-GB" sz="1000" dirty="0"/>
              <a:t>syndrome arises from inherited mutations, in the genes encoding the proteins of the highly conserved DNA </a:t>
            </a:r>
            <a:r>
              <a:rPr lang="en-GB" sz="1000" dirty="0" smtClean="0"/>
              <a:t>mismatch repair </a:t>
            </a:r>
            <a:r>
              <a:rPr lang="en-GB" sz="1000" dirty="0"/>
              <a:t>(MMR) system</a:t>
            </a:r>
            <a:endParaRPr lang="en-GB" sz="1000" dirty="0" smtClean="0"/>
          </a:p>
          <a:p>
            <a:endParaRPr lang="en-GB" sz="1000" dirty="0"/>
          </a:p>
          <a:p>
            <a:r>
              <a:rPr lang="en-GB" sz="1000" dirty="0" err="1" smtClean="0"/>
              <a:t>repair,known</a:t>
            </a:r>
            <a:r>
              <a:rPr lang="en-GB" sz="1000" dirty="0" smtClean="0"/>
              <a:t> </a:t>
            </a:r>
            <a:r>
              <a:rPr lang="en-GB" sz="1000" dirty="0"/>
              <a:t>as pathogenic variants, affecting </a:t>
            </a:r>
            <a:r>
              <a:rPr lang="en-GB" sz="1000" b="1" dirty="0" smtClean="0"/>
              <a:t>MLH1</a:t>
            </a:r>
            <a:r>
              <a:rPr lang="en-GB" sz="1000" b="1" dirty="0"/>
              <a:t>, MSH2, MSH6 and PMS2, the MMR genes</a:t>
            </a:r>
            <a:r>
              <a:rPr lang="en-GB" sz="1000" dirty="0"/>
              <a:t> responsible for ensuring fidelity </a:t>
            </a:r>
            <a:endParaRPr lang="en-GB" sz="1000" dirty="0" smtClean="0"/>
          </a:p>
          <a:p>
            <a:endParaRPr lang="en-GB" sz="1000" dirty="0"/>
          </a:p>
          <a:p>
            <a:r>
              <a:rPr lang="en-GB" sz="1000" dirty="0" smtClean="0"/>
              <a:t>during </a:t>
            </a:r>
            <a:r>
              <a:rPr lang="en-GB" sz="1000" dirty="0"/>
              <a:t>DNA </a:t>
            </a:r>
            <a:r>
              <a:rPr lang="en-GB" sz="1000" dirty="0" smtClean="0"/>
              <a:t>replication. </a:t>
            </a:r>
            <a:endParaRPr lang="en-GB" sz="1000" b="1" dirty="0" smtClean="0"/>
          </a:p>
          <a:p>
            <a:endParaRPr lang="en-GB" sz="1000" b="1" dirty="0">
              <a:solidFill>
                <a:srgbClr val="C00000"/>
              </a:solidFill>
            </a:endParaRPr>
          </a:p>
          <a:p>
            <a:r>
              <a:rPr lang="en-GB" sz="1000" b="1" dirty="0"/>
              <a:t>Less commonly</a:t>
            </a:r>
            <a:r>
              <a:rPr lang="en-GB" sz="1000" dirty="0"/>
              <a:t>, inherited inactivation of the MMR system can arise from </a:t>
            </a:r>
            <a:r>
              <a:rPr lang="en-GB" sz="1000" dirty="0" err="1"/>
              <a:t>germline</a:t>
            </a:r>
            <a:r>
              <a:rPr lang="en-GB" sz="1000" dirty="0"/>
              <a:t> </a:t>
            </a:r>
            <a:r>
              <a:rPr lang="en-GB" sz="1000" dirty="0" err="1"/>
              <a:t>hypermethylation</a:t>
            </a:r>
            <a:r>
              <a:rPr lang="en-GB" sz="1000" dirty="0"/>
              <a:t> of the promoter region of MLH1</a:t>
            </a:r>
            <a:endParaRPr lang="en-GB" sz="1000" b="1" dirty="0">
              <a:solidFill>
                <a:srgbClr val="C00000"/>
              </a:solidFill>
            </a:endParaRP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4</a:t>
            </a:fld>
            <a:endParaRPr lang="en-GB"/>
          </a:p>
        </p:txBody>
      </p:sp>
      <p:sp>
        <p:nvSpPr>
          <p:cNvPr id="5" name="Date Placeholder 4"/>
          <p:cNvSpPr>
            <a:spLocks noGrp="1"/>
          </p:cNvSpPr>
          <p:nvPr>
            <p:ph type="dt" sz="half" idx="10"/>
          </p:nvPr>
        </p:nvSpPr>
        <p:spPr/>
        <p:txBody>
          <a:bodyPr/>
          <a:lstStyle/>
          <a:p>
            <a:fld id="{0EA289D5-7636-47DC-B28B-9C0527118A81}" type="datetime1">
              <a:rPr lang="en-GB" smtClean="0"/>
              <a:t>16/08/2021</a:t>
            </a:fld>
            <a:endParaRPr lang="en-GB"/>
          </a:p>
        </p:txBody>
      </p:sp>
    </p:spTree>
    <p:extLst>
      <p:ext uri="{BB962C8B-B14F-4D97-AF65-F5344CB8AC3E}">
        <p14:creationId xmlns:p14="http://schemas.microsoft.com/office/powerpoint/2010/main" val="5711172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339502"/>
            <a:ext cx="8789987" cy="4124206"/>
          </a:xfrm>
          <a:prstGeom prst="rect">
            <a:avLst/>
          </a:prstGeom>
        </p:spPr>
        <p:txBody>
          <a:bodyPr wrap="square">
            <a:spAutoFit/>
          </a:bodyPr>
          <a:lstStyle/>
          <a:p>
            <a:r>
              <a:rPr lang="en-GB" sz="1400" dirty="0" smtClean="0">
                <a:solidFill>
                  <a:srgbClr val="C00000"/>
                </a:solidFill>
              </a:rPr>
              <a:t>Functional </a:t>
            </a:r>
            <a:r>
              <a:rPr lang="en-GB" sz="1400" dirty="0">
                <a:solidFill>
                  <a:srgbClr val="C00000"/>
                </a:solidFill>
              </a:rPr>
              <a:t>ovarian cysts </a:t>
            </a:r>
            <a:r>
              <a:rPr lang="en-GB" sz="1400" dirty="0"/>
              <a:t>have been described as </a:t>
            </a:r>
            <a:r>
              <a:rPr lang="en-GB" sz="1400" dirty="0" smtClean="0"/>
              <a:t>non pathological </a:t>
            </a:r>
            <a:r>
              <a:rPr lang="en-GB" sz="1400" dirty="0"/>
              <a:t>follicular cysts that failed to ovulate, a </a:t>
            </a:r>
            <a:endParaRPr lang="en-GB" sz="1400" dirty="0" smtClean="0"/>
          </a:p>
          <a:p>
            <a:endParaRPr lang="en-GB" sz="1400" dirty="0"/>
          </a:p>
          <a:p>
            <a:r>
              <a:rPr lang="en-GB" sz="1400" dirty="0" smtClean="0"/>
              <a:t>persistent </a:t>
            </a:r>
            <a:r>
              <a:rPr lang="en-GB" sz="1400" dirty="0"/>
              <a:t>corpus </a:t>
            </a:r>
            <a:r>
              <a:rPr lang="en-GB" sz="1400" dirty="0" err="1"/>
              <a:t>luteum</a:t>
            </a:r>
            <a:r>
              <a:rPr lang="en-GB" sz="1400" dirty="0"/>
              <a:t> cyst, or other unspecified ovarian cysts measuring more than 20 mm in diameter</a:t>
            </a:r>
            <a:r>
              <a:rPr lang="en-GB" sz="1400" dirty="0" smtClean="0"/>
              <a:t>.</a:t>
            </a:r>
          </a:p>
          <a:p>
            <a:endParaRPr lang="en-GB" sz="1400" dirty="0"/>
          </a:p>
          <a:p>
            <a:endParaRPr lang="en-GB" sz="1400" dirty="0"/>
          </a:p>
          <a:p>
            <a:r>
              <a:rPr lang="en-GB" sz="1400" dirty="0" smtClean="0"/>
              <a:t>They </a:t>
            </a:r>
            <a:r>
              <a:rPr lang="en-GB" sz="1400" dirty="0"/>
              <a:t>are </a:t>
            </a:r>
            <a:r>
              <a:rPr lang="en-GB" sz="1400" b="1" dirty="0">
                <a:solidFill>
                  <a:srgbClr val="C00000"/>
                </a:solidFill>
              </a:rPr>
              <a:t>the most common ovarian cysts </a:t>
            </a:r>
            <a:r>
              <a:rPr lang="en-GB" sz="1400" dirty="0"/>
              <a:t>in adults and children and account for </a:t>
            </a:r>
            <a:r>
              <a:rPr lang="en-GB" sz="1400" dirty="0">
                <a:solidFill>
                  <a:srgbClr val="C00000"/>
                </a:solidFill>
              </a:rPr>
              <a:t>46–53% </a:t>
            </a:r>
            <a:r>
              <a:rPr lang="en-GB" sz="1400" dirty="0"/>
              <a:t>of all adnexal </a:t>
            </a:r>
            <a:endParaRPr lang="en-GB" sz="1400" dirty="0" smtClean="0"/>
          </a:p>
          <a:p>
            <a:endParaRPr lang="en-GB" sz="1400" dirty="0"/>
          </a:p>
          <a:p>
            <a:r>
              <a:rPr lang="en-GB" sz="1400" dirty="0" smtClean="0"/>
              <a:t>pathologies regress </a:t>
            </a:r>
            <a:r>
              <a:rPr lang="en-GB" sz="1400" b="1" dirty="0" smtClean="0">
                <a:solidFill>
                  <a:srgbClr val="C00000"/>
                </a:solidFill>
              </a:rPr>
              <a:t>spontaneously within one to three menstrual cycles</a:t>
            </a:r>
            <a:r>
              <a:rPr lang="en-GB" sz="1400" dirty="0" smtClean="0"/>
              <a:t>, </a:t>
            </a:r>
          </a:p>
          <a:p>
            <a:endParaRPr lang="en-GB" sz="1400" dirty="0"/>
          </a:p>
          <a:p>
            <a:r>
              <a:rPr lang="en-GB" sz="1400" dirty="0" smtClean="0"/>
              <a:t>so should </a:t>
            </a:r>
            <a:r>
              <a:rPr lang="en-GB" sz="1400" b="1" dirty="0" smtClean="0"/>
              <a:t>not require any interventions.</a:t>
            </a:r>
          </a:p>
          <a:p>
            <a:endParaRPr lang="en-GB" sz="1400" dirty="0" smtClean="0"/>
          </a:p>
          <a:p>
            <a:endParaRPr lang="en-GB" sz="1400" dirty="0" smtClean="0"/>
          </a:p>
          <a:p>
            <a:r>
              <a:rPr lang="en-GB" sz="1400" dirty="0" smtClean="0"/>
              <a:t>With </a:t>
            </a:r>
            <a:r>
              <a:rPr lang="en-GB" sz="1400" b="1" dirty="0" smtClean="0">
                <a:solidFill>
                  <a:srgbClr val="C00000"/>
                </a:solidFill>
              </a:rPr>
              <a:t>the exception </a:t>
            </a:r>
            <a:r>
              <a:rPr lang="en-GB" sz="1400" dirty="0" smtClean="0"/>
              <a:t>of luteal cysts and persistent functional cysts, functional ovarian cysts.</a:t>
            </a:r>
          </a:p>
          <a:p>
            <a:endParaRPr lang="en-GB" sz="1400" dirty="0"/>
          </a:p>
          <a:p>
            <a:r>
              <a:rPr lang="en-GB" sz="1400" dirty="0"/>
              <a:t>Luteal cysts are observed in </a:t>
            </a:r>
            <a:r>
              <a:rPr lang="en-GB" sz="1400" b="1" dirty="0">
                <a:solidFill>
                  <a:srgbClr val="C00000"/>
                </a:solidFill>
              </a:rPr>
              <a:t>10% </a:t>
            </a:r>
            <a:r>
              <a:rPr lang="en-GB" sz="1400" dirty="0"/>
              <a:t>of natural menstrual cycles in </a:t>
            </a:r>
            <a:r>
              <a:rPr lang="en-GB" sz="1400" b="1" dirty="0"/>
              <a:t>fertile women</a:t>
            </a:r>
            <a:r>
              <a:rPr lang="en-GB" sz="1400" dirty="0"/>
              <a:t>.</a:t>
            </a:r>
          </a:p>
          <a:p>
            <a:endParaRPr lang="en-GB" sz="1400" dirty="0"/>
          </a:p>
          <a:p>
            <a:r>
              <a:rPr lang="en-GB" sz="1400" dirty="0"/>
              <a:t>luteal cysts occurred in </a:t>
            </a:r>
            <a:r>
              <a:rPr lang="en-GB" sz="1400" b="1" dirty="0">
                <a:solidFill>
                  <a:srgbClr val="C00000"/>
                </a:solidFill>
              </a:rPr>
              <a:t>25% </a:t>
            </a:r>
            <a:r>
              <a:rPr lang="en-GB" sz="1400" dirty="0"/>
              <a:t>of intrauterine insemination (IUI) cycles in women with </a:t>
            </a:r>
            <a:r>
              <a:rPr lang="en-GB" sz="1400" b="1" dirty="0"/>
              <a:t>unexplained infertility. </a:t>
            </a:r>
          </a:p>
          <a:p>
            <a:endParaRPr lang="en-GB" sz="1200" dirty="0" smtClean="0"/>
          </a:p>
          <a:p>
            <a:endParaRPr lang="en-GB" sz="1200" dirty="0"/>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40</a:t>
            </a:fld>
            <a:endParaRPr lang="en-GB"/>
          </a:p>
        </p:txBody>
      </p:sp>
      <p:sp>
        <p:nvSpPr>
          <p:cNvPr id="5" name="Date Placeholder 4"/>
          <p:cNvSpPr>
            <a:spLocks noGrp="1"/>
          </p:cNvSpPr>
          <p:nvPr>
            <p:ph type="dt" sz="half" idx="10"/>
          </p:nvPr>
        </p:nvSpPr>
        <p:spPr/>
        <p:txBody>
          <a:bodyPr/>
          <a:lstStyle/>
          <a:p>
            <a:fld id="{557F6E2E-E4FF-4E6C-A1BB-F907CB6CC152}" type="datetime1">
              <a:rPr lang="en-GB" smtClean="0"/>
              <a:t>16/08/2021</a:t>
            </a:fld>
            <a:endParaRPr lang="en-GB"/>
          </a:p>
        </p:txBody>
      </p:sp>
    </p:spTree>
    <p:extLst>
      <p:ext uri="{BB962C8B-B14F-4D97-AF65-F5344CB8AC3E}">
        <p14:creationId xmlns:p14="http://schemas.microsoft.com/office/powerpoint/2010/main" val="13029971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005" y="317491"/>
            <a:ext cx="8856984" cy="4401205"/>
          </a:xfrm>
          <a:prstGeom prst="rect">
            <a:avLst/>
          </a:prstGeom>
        </p:spPr>
        <p:txBody>
          <a:bodyPr wrap="square">
            <a:spAutoFit/>
          </a:bodyPr>
          <a:lstStyle/>
          <a:p>
            <a:r>
              <a:rPr lang="en-GB" sz="1400" dirty="0" err="1" smtClean="0">
                <a:solidFill>
                  <a:srgbClr val="C00000"/>
                </a:solidFill>
              </a:rPr>
              <a:t>Dermoid</a:t>
            </a:r>
            <a:r>
              <a:rPr lang="en-GB" sz="1400" dirty="0" smtClean="0">
                <a:solidFill>
                  <a:srgbClr val="C00000"/>
                </a:solidFill>
              </a:rPr>
              <a:t> cysts and their effects on fertility </a:t>
            </a:r>
          </a:p>
          <a:p>
            <a:r>
              <a:rPr lang="en-GB" sz="1400" dirty="0" smtClean="0">
                <a:solidFill>
                  <a:schemeClr val="tx1">
                    <a:lumMod val="95000"/>
                    <a:lumOff val="5000"/>
                  </a:schemeClr>
                </a:solidFill>
              </a:rPr>
              <a:t>A </a:t>
            </a:r>
            <a:r>
              <a:rPr lang="en-GB" sz="1400" dirty="0" err="1" smtClean="0">
                <a:solidFill>
                  <a:schemeClr val="tx1">
                    <a:lumMod val="95000"/>
                    <a:lumOff val="5000"/>
                  </a:schemeClr>
                </a:solidFill>
              </a:rPr>
              <a:t>dermoid</a:t>
            </a:r>
            <a:r>
              <a:rPr lang="en-GB" sz="1400" dirty="0" smtClean="0">
                <a:solidFill>
                  <a:schemeClr val="tx1">
                    <a:lumMod val="95000"/>
                    <a:lumOff val="5000"/>
                  </a:schemeClr>
                </a:solidFill>
              </a:rPr>
              <a:t> cyst is a benign type of germ cell tumour arising from totipotent ovarian cells. </a:t>
            </a:r>
          </a:p>
          <a:p>
            <a:r>
              <a:rPr lang="en-GB" sz="1400" dirty="0" smtClean="0">
                <a:solidFill>
                  <a:schemeClr val="tx1">
                    <a:lumMod val="95000"/>
                    <a:lumOff val="5000"/>
                  </a:schemeClr>
                </a:solidFill>
              </a:rPr>
              <a:t>They are the </a:t>
            </a:r>
            <a:r>
              <a:rPr lang="en-GB" sz="1400" b="1" dirty="0" smtClean="0">
                <a:solidFill>
                  <a:schemeClr val="tx1">
                    <a:lumMod val="95000"/>
                    <a:lumOff val="5000"/>
                  </a:schemeClr>
                </a:solidFill>
              </a:rPr>
              <a:t>most common pathological cysts in premenopausal women.</a:t>
            </a:r>
          </a:p>
          <a:p>
            <a:r>
              <a:rPr lang="en-GB" sz="1400" dirty="0" smtClean="0">
                <a:solidFill>
                  <a:schemeClr val="tx1">
                    <a:lumMod val="95000"/>
                    <a:lumOff val="5000"/>
                  </a:schemeClr>
                </a:solidFill>
              </a:rPr>
              <a:t>They </a:t>
            </a:r>
            <a:r>
              <a:rPr lang="en-GB" sz="1400" dirty="0" smtClean="0">
                <a:solidFill>
                  <a:srgbClr val="C00000"/>
                </a:solidFill>
              </a:rPr>
              <a:t>are bilateral in 10–20% of cases </a:t>
            </a:r>
            <a:r>
              <a:rPr lang="en-GB" sz="1400" dirty="0" smtClean="0">
                <a:solidFill>
                  <a:schemeClr val="tx1">
                    <a:lumMod val="95000"/>
                    <a:lumOff val="5000"/>
                  </a:schemeClr>
                </a:solidFill>
              </a:rPr>
              <a:t>.</a:t>
            </a:r>
          </a:p>
          <a:p>
            <a:endParaRPr lang="en-GB" sz="1400" dirty="0">
              <a:solidFill>
                <a:schemeClr val="tx1">
                  <a:lumMod val="95000"/>
                  <a:lumOff val="5000"/>
                </a:schemeClr>
              </a:solidFill>
            </a:endParaRPr>
          </a:p>
          <a:p>
            <a:r>
              <a:rPr lang="en-GB" sz="1400" dirty="0" smtClean="0">
                <a:solidFill>
                  <a:schemeClr val="tx1">
                    <a:lumMod val="95000"/>
                    <a:lumOff val="5000"/>
                  </a:schemeClr>
                </a:solidFill>
              </a:rPr>
              <a:t>The recurrence rate following cystectomy is 3–4%.</a:t>
            </a:r>
          </a:p>
          <a:p>
            <a:r>
              <a:rPr lang="en-GB" sz="1400" dirty="0" smtClean="0">
                <a:solidFill>
                  <a:schemeClr val="tx1">
                    <a:lumMod val="95000"/>
                    <a:lumOff val="5000"/>
                  </a:schemeClr>
                </a:solidFill>
              </a:rPr>
              <a:t>the effects of </a:t>
            </a:r>
            <a:r>
              <a:rPr lang="en-GB" sz="1400" dirty="0" err="1" smtClean="0">
                <a:solidFill>
                  <a:schemeClr val="tx1">
                    <a:lumMod val="95000"/>
                    <a:lumOff val="5000"/>
                  </a:schemeClr>
                </a:solidFill>
              </a:rPr>
              <a:t>dermoid</a:t>
            </a:r>
            <a:r>
              <a:rPr lang="en-GB" sz="1400" dirty="0" smtClean="0">
                <a:solidFill>
                  <a:schemeClr val="tx1">
                    <a:lumMod val="95000"/>
                    <a:lumOff val="5000"/>
                  </a:schemeClr>
                </a:solidFill>
              </a:rPr>
              <a:t> cysts on ovarian function and fertility, and </a:t>
            </a:r>
            <a:r>
              <a:rPr lang="en-GB" sz="1400" b="1" dirty="0" smtClean="0">
                <a:solidFill>
                  <a:schemeClr val="tx1">
                    <a:lumMod val="95000"/>
                    <a:lumOff val="5000"/>
                  </a:schemeClr>
                </a:solidFill>
              </a:rPr>
              <a:t>none have shown a negative effect. </a:t>
            </a:r>
          </a:p>
          <a:p>
            <a:endParaRPr lang="en-GB" sz="1400" dirty="0">
              <a:solidFill>
                <a:schemeClr val="tx1">
                  <a:lumMod val="95000"/>
                  <a:lumOff val="5000"/>
                </a:schemeClr>
              </a:solidFill>
            </a:endParaRPr>
          </a:p>
          <a:p>
            <a:r>
              <a:rPr lang="en-GB" sz="1400" dirty="0" smtClean="0">
                <a:solidFill>
                  <a:schemeClr val="tx1">
                    <a:lumMod val="95000"/>
                    <a:lumOff val="5000"/>
                  </a:schemeClr>
                </a:solidFill>
              </a:rPr>
              <a:t>the </a:t>
            </a:r>
            <a:r>
              <a:rPr lang="en-GB" sz="1400" dirty="0" err="1" smtClean="0">
                <a:solidFill>
                  <a:schemeClr val="tx1">
                    <a:lumMod val="95000"/>
                    <a:lumOff val="5000"/>
                  </a:schemeClr>
                </a:solidFill>
              </a:rPr>
              <a:t>antimullerian</a:t>
            </a:r>
            <a:r>
              <a:rPr lang="en-GB" sz="1400" dirty="0" smtClean="0">
                <a:solidFill>
                  <a:schemeClr val="tx1">
                    <a:lumMod val="95000"/>
                    <a:lumOff val="5000"/>
                  </a:schemeClr>
                </a:solidFill>
              </a:rPr>
              <a:t> hormone </a:t>
            </a:r>
            <a:r>
              <a:rPr lang="en-GB" sz="1400" dirty="0" smtClean="0">
                <a:solidFill>
                  <a:srgbClr val="C00000"/>
                </a:solidFill>
              </a:rPr>
              <a:t>(AMH) levels </a:t>
            </a:r>
            <a:r>
              <a:rPr lang="en-GB" sz="1400" dirty="0" smtClean="0">
                <a:solidFill>
                  <a:schemeClr val="tx1">
                    <a:lumMod val="95000"/>
                    <a:lumOff val="5000"/>
                  </a:schemeClr>
                </a:solidFill>
              </a:rPr>
              <a:t>in women with </a:t>
            </a:r>
            <a:r>
              <a:rPr lang="en-GB" sz="1400" dirty="0" smtClean="0">
                <a:solidFill>
                  <a:srgbClr val="C00000"/>
                </a:solidFill>
              </a:rPr>
              <a:t>unilateral </a:t>
            </a:r>
            <a:r>
              <a:rPr lang="en-GB" sz="1400" dirty="0" smtClean="0">
                <a:solidFill>
                  <a:schemeClr val="tx1">
                    <a:lumMod val="95000"/>
                    <a:lumOff val="5000"/>
                  </a:schemeClr>
                </a:solidFill>
              </a:rPr>
              <a:t> and </a:t>
            </a:r>
            <a:r>
              <a:rPr lang="en-GB" sz="1400" dirty="0" smtClean="0">
                <a:solidFill>
                  <a:srgbClr val="C00000"/>
                </a:solidFill>
              </a:rPr>
              <a:t>bilateral </a:t>
            </a:r>
            <a:r>
              <a:rPr lang="en-GB" sz="1400" dirty="0" err="1" smtClean="0">
                <a:solidFill>
                  <a:srgbClr val="C00000"/>
                </a:solidFill>
              </a:rPr>
              <a:t>dermoid</a:t>
            </a:r>
            <a:r>
              <a:rPr lang="en-GB" sz="1400" dirty="0" smtClean="0">
                <a:solidFill>
                  <a:srgbClr val="C00000"/>
                </a:solidFill>
              </a:rPr>
              <a:t> cysts </a:t>
            </a:r>
            <a:r>
              <a:rPr lang="en-GB" sz="1400" dirty="0" smtClean="0">
                <a:solidFill>
                  <a:schemeClr val="tx1">
                    <a:lumMod val="95000"/>
                    <a:lumOff val="5000"/>
                  </a:schemeClr>
                </a:solidFill>
              </a:rPr>
              <a:t>with those of controls and found </a:t>
            </a:r>
            <a:r>
              <a:rPr lang="en-GB" sz="1400" dirty="0" smtClean="0">
                <a:solidFill>
                  <a:srgbClr val="C00000"/>
                </a:solidFill>
              </a:rPr>
              <a:t>no significant difference. </a:t>
            </a:r>
          </a:p>
          <a:p>
            <a:endParaRPr lang="en-GB" sz="1400" dirty="0" smtClean="0">
              <a:solidFill>
                <a:schemeClr val="tx1">
                  <a:lumMod val="95000"/>
                  <a:lumOff val="5000"/>
                </a:schemeClr>
              </a:solidFill>
            </a:endParaRPr>
          </a:p>
          <a:p>
            <a:r>
              <a:rPr lang="en-GB" sz="1400" dirty="0" smtClean="0">
                <a:solidFill>
                  <a:schemeClr val="tx1">
                    <a:lumMod val="95000"/>
                    <a:lumOff val="5000"/>
                  </a:schemeClr>
                </a:solidFill>
              </a:rPr>
              <a:t>the ovarian cortex seemed to be stretched but not damaged by the </a:t>
            </a:r>
            <a:r>
              <a:rPr lang="en-GB" sz="1400" dirty="0" err="1" smtClean="0">
                <a:solidFill>
                  <a:schemeClr val="tx1">
                    <a:lumMod val="95000"/>
                    <a:lumOff val="5000"/>
                  </a:schemeClr>
                </a:solidFill>
              </a:rPr>
              <a:t>dermoid</a:t>
            </a:r>
            <a:r>
              <a:rPr lang="en-GB" sz="1400" dirty="0" smtClean="0">
                <a:solidFill>
                  <a:schemeClr val="tx1">
                    <a:lumMod val="95000"/>
                    <a:lumOff val="5000"/>
                  </a:schemeClr>
                </a:solidFill>
              </a:rPr>
              <a:t> cyst.</a:t>
            </a:r>
          </a:p>
          <a:p>
            <a:r>
              <a:rPr lang="en-GB" sz="1400" dirty="0" smtClean="0">
                <a:solidFill>
                  <a:schemeClr val="tx1">
                    <a:lumMod val="95000"/>
                    <a:lumOff val="5000"/>
                  </a:schemeClr>
                </a:solidFill>
              </a:rPr>
              <a:t>the ovarian cortical tissue surrounding benign cysts removed at cystectomy. </a:t>
            </a:r>
          </a:p>
          <a:p>
            <a:endParaRPr lang="en-GB" sz="1400" dirty="0">
              <a:solidFill>
                <a:schemeClr val="tx1">
                  <a:lumMod val="95000"/>
                  <a:lumOff val="5000"/>
                </a:schemeClr>
              </a:solidFill>
            </a:endParaRPr>
          </a:p>
          <a:p>
            <a:r>
              <a:rPr lang="en-GB" sz="1400" dirty="0" smtClean="0">
                <a:solidFill>
                  <a:schemeClr val="tx1">
                    <a:lumMod val="95000"/>
                    <a:lumOff val="5000"/>
                  </a:schemeClr>
                </a:solidFill>
              </a:rPr>
              <a:t>The cortical tissue surrounding </a:t>
            </a:r>
            <a:r>
              <a:rPr lang="en-GB" sz="1400" dirty="0" err="1" smtClean="0">
                <a:solidFill>
                  <a:schemeClr val="tx1">
                    <a:lumMod val="95000"/>
                    <a:lumOff val="5000"/>
                  </a:schemeClr>
                </a:solidFill>
              </a:rPr>
              <a:t>dermoid</a:t>
            </a:r>
            <a:r>
              <a:rPr lang="en-GB" sz="1400" dirty="0" smtClean="0">
                <a:solidFill>
                  <a:schemeClr val="tx1">
                    <a:lumMod val="95000"/>
                    <a:lumOff val="5000"/>
                  </a:schemeClr>
                </a:solidFill>
              </a:rPr>
              <a:t> cysts showed </a:t>
            </a:r>
            <a:r>
              <a:rPr lang="en-GB" sz="1400" b="1" dirty="0" smtClean="0">
                <a:solidFill>
                  <a:schemeClr val="tx1">
                    <a:lumMod val="95000"/>
                    <a:lumOff val="5000"/>
                  </a:schemeClr>
                </a:solidFill>
              </a:rPr>
              <a:t>normal morphological patterns </a:t>
            </a:r>
            <a:r>
              <a:rPr lang="en-GB" sz="1400" dirty="0" smtClean="0">
                <a:solidFill>
                  <a:schemeClr val="tx1">
                    <a:lumMod val="95000"/>
                    <a:lumOff val="5000"/>
                  </a:schemeClr>
                </a:solidFill>
              </a:rPr>
              <a:t>and a regular </a:t>
            </a:r>
            <a:r>
              <a:rPr lang="en-GB" sz="1400" dirty="0">
                <a:solidFill>
                  <a:schemeClr val="tx1">
                    <a:lumMod val="95000"/>
                    <a:lumOff val="5000"/>
                  </a:schemeClr>
                </a:solidFill>
              </a:rPr>
              <a:t>vascular network similar to that of the normal ovarian cortex. </a:t>
            </a:r>
            <a:endParaRPr lang="en-GB" sz="1400" dirty="0" smtClean="0">
              <a:solidFill>
                <a:schemeClr val="tx1">
                  <a:lumMod val="95000"/>
                  <a:lumOff val="5000"/>
                </a:schemeClr>
              </a:solidFill>
            </a:endParaRPr>
          </a:p>
          <a:p>
            <a:endParaRPr lang="en-GB" sz="1400" dirty="0" smtClean="0">
              <a:solidFill>
                <a:schemeClr val="tx1">
                  <a:lumMod val="95000"/>
                  <a:lumOff val="5000"/>
                </a:schemeClr>
              </a:solidFill>
            </a:endParaRPr>
          </a:p>
          <a:p>
            <a:r>
              <a:rPr lang="en-GB" sz="1400" dirty="0" smtClean="0">
                <a:solidFill>
                  <a:schemeClr val="tx1">
                    <a:lumMod val="95000"/>
                    <a:lumOff val="5000"/>
                  </a:schemeClr>
                </a:solidFill>
              </a:rPr>
              <a:t>One </a:t>
            </a:r>
            <a:r>
              <a:rPr lang="en-GB" sz="1400" dirty="0">
                <a:solidFill>
                  <a:schemeClr val="tx1">
                    <a:lumMod val="95000"/>
                    <a:lumOff val="5000"/>
                  </a:schemeClr>
                </a:solidFill>
              </a:rPr>
              <a:t>study showed a statistically significant </a:t>
            </a:r>
            <a:r>
              <a:rPr lang="en-GB" sz="1400" b="1" dirty="0">
                <a:solidFill>
                  <a:schemeClr val="tx1">
                    <a:lumMod val="95000"/>
                    <a:lumOff val="5000"/>
                  </a:schemeClr>
                </a:solidFill>
              </a:rPr>
              <a:t>reduction in AMH following surgery for cysts over 5 cm</a:t>
            </a:r>
            <a:r>
              <a:rPr lang="en-GB" sz="1400" dirty="0">
                <a:solidFill>
                  <a:schemeClr val="tx1">
                    <a:lumMod val="95000"/>
                    <a:lumOff val="5000"/>
                  </a:schemeClr>
                </a:solidFill>
              </a:rPr>
              <a:t> in </a:t>
            </a:r>
            <a:r>
              <a:rPr lang="en-GB" sz="1400" dirty="0" err="1" smtClean="0">
                <a:solidFill>
                  <a:schemeClr val="tx1">
                    <a:lumMod val="95000"/>
                    <a:lumOff val="5000"/>
                  </a:schemeClr>
                </a:solidFill>
              </a:rPr>
              <a:t>diameter.Therefore</a:t>
            </a:r>
            <a:r>
              <a:rPr lang="en-GB" sz="1400" dirty="0">
                <a:solidFill>
                  <a:schemeClr val="tx1">
                    <a:lumMod val="95000"/>
                    <a:lumOff val="5000"/>
                  </a:schemeClr>
                </a:solidFill>
              </a:rPr>
              <a:t>, operating early, while the cyst is still small, </a:t>
            </a:r>
            <a:r>
              <a:rPr lang="en-GB" sz="1400" b="1" dirty="0">
                <a:solidFill>
                  <a:schemeClr val="tx1">
                    <a:lumMod val="95000"/>
                    <a:lumOff val="5000"/>
                  </a:schemeClr>
                </a:solidFill>
              </a:rPr>
              <a:t>may prevent the need for a large cystectomy and thus lower the effect on the ovarian </a:t>
            </a:r>
            <a:r>
              <a:rPr lang="en-GB" sz="1400" b="1" dirty="0" smtClean="0">
                <a:solidFill>
                  <a:schemeClr val="tx1">
                    <a:lumMod val="95000"/>
                    <a:lumOff val="5000"/>
                  </a:schemeClr>
                </a:solidFill>
              </a:rPr>
              <a:t>reserve.</a:t>
            </a:r>
            <a:endParaRPr lang="en-GB" sz="1400" b="1" dirty="0">
              <a:solidFill>
                <a:schemeClr val="tx1">
                  <a:lumMod val="95000"/>
                  <a:lumOff val="5000"/>
                </a:schemeClr>
              </a:solidFill>
            </a:endParaRP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41</a:t>
            </a:fld>
            <a:endParaRPr lang="en-GB"/>
          </a:p>
        </p:txBody>
      </p:sp>
      <p:sp>
        <p:nvSpPr>
          <p:cNvPr id="5" name="Date Placeholder 4"/>
          <p:cNvSpPr>
            <a:spLocks noGrp="1"/>
          </p:cNvSpPr>
          <p:nvPr>
            <p:ph type="dt" sz="half" idx="10"/>
          </p:nvPr>
        </p:nvSpPr>
        <p:spPr/>
        <p:txBody>
          <a:bodyPr/>
          <a:lstStyle/>
          <a:p>
            <a:fld id="{79E58D4E-C426-42AF-B60C-32F35F2CC574}" type="datetime1">
              <a:rPr lang="en-GB" smtClean="0"/>
              <a:t>16/08/2021</a:t>
            </a:fld>
            <a:endParaRPr lang="en-GB"/>
          </a:p>
        </p:txBody>
      </p:sp>
    </p:spTree>
    <p:extLst>
      <p:ext uri="{BB962C8B-B14F-4D97-AF65-F5344CB8AC3E}">
        <p14:creationId xmlns:p14="http://schemas.microsoft.com/office/powerpoint/2010/main" val="23614232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255" y="411510"/>
            <a:ext cx="9217024" cy="3539430"/>
          </a:xfrm>
          <a:prstGeom prst="rect">
            <a:avLst/>
          </a:prstGeom>
        </p:spPr>
        <p:txBody>
          <a:bodyPr wrap="square">
            <a:spAutoFit/>
          </a:bodyPr>
          <a:lstStyle/>
          <a:p>
            <a:r>
              <a:rPr lang="en-GB" sz="1400" dirty="0" err="1" smtClean="0"/>
              <a:t>Endometriomas</a:t>
            </a:r>
            <a:r>
              <a:rPr lang="en-GB" sz="1400" dirty="0" smtClean="0"/>
              <a:t>, or ovarian </a:t>
            </a:r>
            <a:r>
              <a:rPr lang="en-GB" sz="1400" dirty="0" err="1" smtClean="0"/>
              <a:t>endometriotic</a:t>
            </a:r>
            <a:r>
              <a:rPr lang="en-GB" sz="1400" dirty="0" smtClean="0"/>
              <a:t> cysts, are reported in </a:t>
            </a:r>
            <a:r>
              <a:rPr lang="en-GB" sz="1400" b="1" dirty="0" smtClean="0">
                <a:solidFill>
                  <a:schemeClr val="accent1"/>
                </a:solidFill>
              </a:rPr>
              <a:t>17–44%</a:t>
            </a:r>
            <a:r>
              <a:rPr lang="en-GB" sz="1400" dirty="0" smtClean="0"/>
              <a:t> of women with endometriosis and are a marker of more severe, deeper disease.</a:t>
            </a:r>
          </a:p>
          <a:p>
            <a:endParaRPr lang="en-GB" sz="1400" dirty="0"/>
          </a:p>
          <a:p>
            <a:r>
              <a:rPr lang="en-GB" sz="1400" dirty="0" smtClean="0"/>
              <a:t>Furthermore, </a:t>
            </a:r>
            <a:r>
              <a:rPr lang="en-GB" sz="1400" b="1" dirty="0" smtClean="0">
                <a:solidFill>
                  <a:schemeClr val="accent1"/>
                </a:solidFill>
              </a:rPr>
              <a:t>28% of </a:t>
            </a:r>
            <a:r>
              <a:rPr lang="en-GB" sz="1400" b="1" dirty="0" err="1" smtClean="0">
                <a:solidFill>
                  <a:schemeClr val="accent1"/>
                </a:solidFill>
              </a:rPr>
              <a:t>endometriomas</a:t>
            </a:r>
            <a:r>
              <a:rPr lang="en-GB" sz="1400" b="1" dirty="0" smtClean="0">
                <a:solidFill>
                  <a:schemeClr val="accent1"/>
                </a:solidFill>
              </a:rPr>
              <a:t> are bilateral.</a:t>
            </a:r>
          </a:p>
          <a:p>
            <a:endParaRPr lang="en-GB" sz="1400" dirty="0"/>
          </a:p>
          <a:p>
            <a:r>
              <a:rPr lang="en-GB" sz="1400" dirty="0" smtClean="0"/>
              <a:t>With regard to effects on ovarian reserve, two prospective studies demonstrated </a:t>
            </a:r>
            <a:r>
              <a:rPr lang="en-GB" sz="1400" b="1" dirty="0" smtClean="0">
                <a:solidFill>
                  <a:srgbClr val="C00000"/>
                </a:solidFill>
              </a:rPr>
              <a:t>lower AMH levels </a:t>
            </a:r>
            <a:r>
              <a:rPr lang="en-GB" sz="1400" dirty="0" smtClean="0"/>
              <a:t>and </a:t>
            </a:r>
            <a:r>
              <a:rPr lang="en-GB" sz="1400" dirty="0" err="1" smtClean="0">
                <a:solidFill>
                  <a:srgbClr val="C00000"/>
                </a:solidFill>
              </a:rPr>
              <a:t>antral</a:t>
            </a:r>
            <a:r>
              <a:rPr lang="en-GB" sz="1400" dirty="0" smtClean="0">
                <a:solidFill>
                  <a:srgbClr val="C00000"/>
                </a:solidFill>
              </a:rPr>
              <a:t> </a:t>
            </a:r>
            <a:r>
              <a:rPr lang="en-GB" sz="1400" b="1" dirty="0" smtClean="0">
                <a:solidFill>
                  <a:srgbClr val="C00000"/>
                </a:solidFill>
              </a:rPr>
              <a:t>follicle counts (AFC) </a:t>
            </a:r>
            <a:r>
              <a:rPr lang="en-GB" sz="1400" dirty="0" smtClean="0"/>
              <a:t>in women with </a:t>
            </a:r>
            <a:r>
              <a:rPr lang="en-GB" sz="1400" dirty="0" err="1" smtClean="0"/>
              <a:t>endometriomas</a:t>
            </a:r>
            <a:r>
              <a:rPr lang="en-GB" sz="1400" dirty="0" smtClean="0"/>
              <a:t> </a:t>
            </a:r>
            <a:r>
              <a:rPr lang="en-GB" sz="1400" b="1" dirty="0" smtClean="0"/>
              <a:t>compared with age-matched controls.</a:t>
            </a:r>
          </a:p>
          <a:p>
            <a:endParaRPr lang="en-GB" sz="1400" dirty="0"/>
          </a:p>
          <a:p>
            <a:endParaRPr lang="en-GB" sz="1400" dirty="0" smtClean="0"/>
          </a:p>
          <a:p>
            <a:r>
              <a:rPr lang="en-GB" sz="1400" dirty="0" err="1" smtClean="0"/>
              <a:t>Endometriomas</a:t>
            </a:r>
            <a:r>
              <a:rPr lang="en-GB" sz="1400" dirty="0" smtClean="0"/>
              <a:t> were also </a:t>
            </a:r>
            <a:r>
              <a:rPr lang="en-GB" sz="1400" b="1" dirty="0" smtClean="0">
                <a:solidFill>
                  <a:schemeClr val="accent1"/>
                </a:solidFill>
              </a:rPr>
              <a:t>thought to negatively affect </a:t>
            </a:r>
            <a:r>
              <a:rPr lang="en-GB" sz="1400" dirty="0" smtClean="0"/>
              <a:t>ovulation, one study showing lower ovulation rates in ovaries containing </a:t>
            </a:r>
            <a:r>
              <a:rPr lang="en-GB" sz="1400" b="1" dirty="0" err="1" smtClean="0">
                <a:solidFill>
                  <a:schemeClr val="accent1"/>
                </a:solidFill>
              </a:rPr>
              <a:t>endometriomas</a:t>
            </a:r>
            <a:r>
              <a:rPr lang="en-GB" sz="1400" b="1" dirty="0" smtClean="0">
                <a:solidFill>
                  <a:schemeClr val="accent1"/>
                </a:solidFill>
              </a:rPr>
              <a:t> greater than 10 mm in diameter </a:t>
            </a:r>
            <a:r>
              <a:rPr lang="en-GB" sz="1400" dirty="0" smtClean="0"/>
              <a:t>compared with the healthy contralateral ovary.</a:t>
            </a:r>
          </a:p>
          <a:p>
            <a:endParaRPr lang="en-GB" sz="1400" dirty="0"/>
          </a:p>
          <a:p>
            <a:r>
              <a:rPr lang="en-GB" sz="1400" dirty="0" smtClean="0"/>
              <a:t>more recently, Maggiore and colleagues conducted a larger prospective study all of whom had a unilateral </a:t>
            </a:r>
            <a:r>
              <a:rPr lang="en-GB" sz="1400" dirty="0" err="1" smtClean="0"/>
              <a:t>endometrioma</a:t>
            </a:r>
            <a:r>
              <a:rPr lang="en-GB" sz="1400" dirty="0" smtClean="0"/>
              <a:t> greater than 20mm in diameter, and performed ultrasound monitoring for ovulation over six cycles. </a:t>
            </a:r>
            <a:r>
              <a:rPr lang="en-GB" sz="1400" b="1" dirty="0" smtClean="0">
                <a:solidFill>
                  <a:schemeClr val="accent1"/>
                </a:solidFill>
              </a:rPr>
              <a:t>No difference was found in the ovulation rates between the affected ovary and healthy ovary</a:t>
            </a:r>
            <a:endParaRPr lang="en-GB" sz="1400" b="1" dirty="0">
              <a:solidFill>
                <a:schemeClr val="accent1"/>
              </a:solidFill>
            </a:endParaRP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42</a:t>
            </a:fld>
            <a:endParaRPr lang="en-GB"/>
          </a:p>
        </p:txBody>
      </p:sp>
      <p:sp>
        <p:nvSpPr>
          <p:cNvPr id="5" name="Date Placeholder 4"/>
          <p:cNvSpPr>
            <a:spLocks noGrp="1"/>
          </p:cNvSpPr>
          <p:nvPr>
            <p:ph type="dt" sz="half" idx="10"/>
          </p:nvPr>
        </p:nvSpPr>
        <p:spPr/>
        <p:txBody>
          <a:bodyPr/>
          <a:lstStyle/>
          <a:p>
            <a:fld id="{31A67048-CE97-4BC6-8DD3-A7B978116DD0}" type="datetime1">
              <a:rPr lang="en-GB" smtClean="0"/>
              <a:t>16/08/2021</a:t>
            </a:fld>
            <a:endParaRPr lang="en-GB"/>
          </a:p>
        </p:txBody>
      </p:sp>
    </p:spTree>
    <p:extLst>
      <p:ext uri="{BB962C8B-B14F-4D97-AF65-F5344CB8AC3E}">
        <p14:creationId xmlns:p14="http://schemas.microsoft.com/office/powerpoint/2010/main" val="39101415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8118A-5FD8-4D49-8AB5-2830736CA372}" type="datetime1">
              <a:rPr lang="en-GB" smtClean="0"/>
              <a:t>16/08/2021</a:t>
            </a:fld>
            <a:endParaRPr lang="en-GB"/>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43</a:t>
            </a:fld>
            <a:endParaRPr lang="en-GB"/>
          </a:p>
        </p:txBody>
      </p:sp>
      <p:sp>
        <p:nvSpPr>
          <p:cNvPr id="5" name="Rectangle 4"/>
          <p:cNvSpPr/>
          <p:nvPr/>
        </p:nvSpPr>
        <p:spPr>
          <a:xfrm>
            <a:off x="0" y="339502"/>
            <a:ext cx="9036496" cy="2492990"/>
          </a:xfrm>
          <a:prstGeom prst="rect">
            <a:avLst/>
          </a:prstGeom>
        </p:spPr>
        <p:txBody>
          <a:bodyPr wrap="square">
            <a:spAutoFit/>
          </a:bodyPr>
          <a:lstStyle/>
          <a:p>
            <a:r>
              <a:rPr lang="en-GB" sz="1200" dirty="0">
                <a:solidFill>
                  <a:srgbClr val="C00000"/>
                </a:solidFill>
              </a:rPr>
              <a:t>Cystectomy for </a:t>
            </a:r>
            <a:r>
              <a:rPr lang="en-GB" sz="1200" dirty="0" err="1">
                <a:solidFill>
                  <a:srgbClr val="C00000"/>
                </a:solidFill>
              </a:rPr>
              <a:t>endometriomas</a:t>
            </a:r>
            <a:r>
              <a:rPr lang="en-GB" sz="1200" dirty="0">
                <a:solidFill>
                  <a:srgbClr val="C00000"/>
                </a:solidFill>
              </a:rPr>
              <a:t> prior to IVF treatment is not routinely </a:t>
            </a:r>
            <a:r>
              <a:rPr lang="en-GB" sz="1200" dirty="0"/>
              <a:t>recommended because it has not been shown to improve IVF </a:t>
            </a:r>
            <a:r>
              <a:rPr lang="en-GB" sz="1200" dirty="0" smtClean="0"/>
              <a:t>outcomes.</a:t>
            </a:r>
          </a:p>
          <a:p>
            <a:endParaRPr lang="en-GB" sz="1200" dirty="0" smtClean="0"/>
          </a:p>
          <a:p>
            <a:r>
              <a:rPr lang="en-GB" sz="1200" dirty="0" smtClean="0"/>
              <a:t>A </a:t>
            </a:r>
            <a:r>
              <a:rPr lang="en-GB" sz="1200" dirty="0"/>
              <a:t>Cochrane review assessed the effectiveness of surgery versus no treatment for women with an </a:t>
            </a:r>
            <a:r>
              <a:rPr lang="en-GB" sz="1200" dirty="0" err="1"/>
              <a:t>endometrioma</a:t>
            </a:r>
            <a:r>
              <a:rPr lang="en-GB" sz="1200" dirty="0"/>
              <a:t> prior to undergoing assisted reproductive technology (ART</a:t>
            </a:r>
            <a:r>
              <a:rPr lang="en-GB" sz="1200" dirty="0" smtClean="0"/>
              <a:t>).</a:t>
            </a:r>
          </a:p>
          <a:p>
            <a:endParaRPr lang="en-GB" sz="1200" dirty="0" smtClean="0"/>
          </a:p>
          <a:p>
            <a:r>
              <a:rPr lang="en-GB" sz="1200" dirty="0" smtClean="0"/>
              <a:t>Apart </a:t>
            </a:r>
            <a:r>
              <a:rPr lang="en-GB" sz="1200" dirty="0"/>
              <a:t>from </a:t>
            </a:r>
            <a:r>
              <a:rPr lang="en-GB" sz="1200" b="1" dirty="0">
                <a:solidFill>
                  <a:srgbClr val="C00000"/>
                </a:solidFill>
              </a:rPr>
              <a:t>cyst excision</a:t>
            </a:r>
            <a:r>
              <a:rPr lang="en-GB" sz="1200" dirty="0"/>
              <a:t>, several other surgical techniques exist, including drainage and bipolar coagulation or ablation using plasma or laser energy. </a:t>
            </a:r>
            <a:endParaRPr lang="en-GB" sz="1200" dirty="0" smtClean="0"/>
          </a:p>
          <a:p>
            <a:endParaRPr lang="en-GB" sz="1200" dirty="0" smtClean="0"/>
          </a:p>
          <a:p>
            <a:r>
              <a:rPr lang="en-GB" sz="1200" b="1" dirty="0" smtClean="0"/>
              <a:t>cystectomy </a:t>
            </a:r>
            <a:r>
              <a:rPr lang="en-GB" sz="1200" b="1" dirty="0"/>
              <a:t>to be superior to drainage and bipolar coagulation</a:t>
            </a:r>
            <a:r>
              <a:rPr lang="en-GB" sz="1200" dirty="0"/>
              <a:t> in terms of spontaneous pregnancy rates, </a:t>
            </a:r>
            <a:r>
              <a:rPr lang="en-GB" sz="1200" b="1" dirty="0">
                <a:solidFill>
                  <a:srgbClr val="C00000"/>
                </a:solidFill>
              </a:rPr>
              <a:t>lower risk of recurrence </a:t>
            </a:r>
            <a:r>
              <a:rPr lang="en-GB" sz="1200" dirty="0"/>
              <a:t>and pain symptoms among </a:t>
            </a:r>
            <a:r>
              <a:rPr lang="en-GB" sz="1200" dirty="0" err="1"/>
              <a:t>subfertile</a:t>
            </a:r>
            <a:r>
              <a:rPr lang="en-GB" sz="1200" dirty="0"/>
              <a:t> patients with </a:t>
            </a:r>
            <a:r>
              <a:rPr lang="en-GB" sz="1200" dirty="0" err="1"/>
              <a:t>endometriomas</a:t>
            </a:r>
            <a:r>
              <a:rPr lang="en-GB" sz="1200" dirty="0"/>
              <a:t> </a:t>
            </a:r>
            <a:r>
              <a:rPr lang="en-GB" sz="1200" dirty="0">
                <a:solidFill>
                  <a:srgbClr val="C00000"/>
                </a:solidFill>
              </a:rPr>
              <a:t>greater than 3 cm in </a:t>
            </a:r>
            <a:r>
              <a:rPr lang="en-GB" sz="1200" dirty="0" smtClean="0">
                <a:solidFill>
                  <a:srgbClr val="C00000"/>
                </a:solidFill>
              </a:rPr>
              <a:t>diameter.</a:t>
            </a:r>
            <a:r>
              <a:rPr lang="en-GB" sz="1200" dirty="0"/>
              <a:t> Incision should be </a:t>
            </a:r>
            <a:r>
              <a:rPr lang="en-GB" sz="1200" b="1" dirty="0"/>
              <a:t>away from the blood vessels in the hilum/</a:t>
            </a:r>
            <a:r>
              <a:rPr lang="en-GB" sz="1200" b="1" dirty="0" err="1"/>
              <a:t>mesovarium</a:t>
            </a:r>
            <a:r>
              <a:rPr lang="en-GB" sz="1200" dirty="0" smtClean="0"/>
              <a:t>.</a:t>
            </a:r>
          </a:p>
          <a:p>
            <a:r>
              <a:rPr lang="en-GB" sz="1200" dirty="0" smtClean="0"/>
              <a:t> </a:t>
            </a:r>
            <a:r>
              <a:rPr lang="en-GB" sz="1200" dirty="0"/>
              <a:t>Use of cold cut at the edge of the cyst opening may assist in identifying the cleavage plane.</a:t>
            </a:r>
            <a:endParaRPr lang="en-GB" sz="1200" dirty="0">
              <a:solidFill>
                <a:srgbClr val="C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832492"/>
            <a:ext cx="3707135" cy="2139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6647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768" y="311408"/>
            <a:ext cx="9099752" cy="5262979"/>
          </a:xfrm>
          <a:prstGeom prst="rect">
            <a:avLst/>
          </a:prstGeom>
        </p:spPr>
        <p:txBody>
          <a:bodyPr wrap="square">
            <a:spAutoFit/>
          </a:bodyPr>
          <a:lstStyle/>
          <a:p>
            <a:r>
              <a:rPr lang="en-GB" sz="1400" dirty="0" err="1" smtClean="0"/>
              <a:t>Teratomas</a:t>
            </a:r>
            <a:r>
              <a:rPr lang="en-GB" sz="1400" dirty="0" smtClean="0"/>
              <a:t> constitute </a:t>
            </a:r>
            <a:r>
              <a:rPr lang="en-GB" sz="1400" b="1" dirty="0" smtClean="0"/>
              <a:t>about half of all ovarian neoplasms in children </a:t>
            </a:r>
            <a:r>
              <a:rPr lang="en-GB" sz="1400" dirty="0" smtClean="0"/>
              <a:t>and </a:t>
            </a:r>
            <a:r>
              <a:rPr lang="en-GB" sz="1400" dirty="0" smtClean="0">
                <a:solidFill>
                  <a:srgbClr val="C00000"/>
                </a:solidFill>
              </a:rPr>
              <a:t>1%</a:t>
            </a:r>
            <a:r>
              <a:rPr lang="en-GB" sz="1400" dirty="0" smtClean="0"/>
              <a:t> of these are </a:t>
            </a:r>
            <a:r>
              <a:rPr lang="en-GB" sz="1400" dirty="0" smtClean="0">
                <a:solidFill>
                  <a:srgbClr val="C00000"/>
                </a:solidFill>
              </a:rPr>
              <a:t>malignant</a:t>
            </a:r>
            <a:r>
              <a:rPr lang="en-GB" sz="1400" dirty="0" smtClean="0"/>
              <a:t> immature </a:t>
            </a:r>
            <a:r>
              <a:rPr lang="en-GB" sz="1400" dirty="0" err="1" smtClean="0"/>
              <a:t>teratomas</a:t>
            </a:r>
            <a:r>
              <a:rPr lang="en-GB" sz="1400" dirty="0" smtClean="0"/>
              <a:t>.</a:t>
            </a:r>
          </a:p>
          <a:p>
            <a:endParaRPr lang="en-GB" sz="1400" dirty="0"/>
          </a:p>
          <a:p>
            <a:r>
              <a:rPr lang="en-GB" sz="1400" dirty="0" smtClean="0"/>
              <a:t>Since </a:t>
            </a:r>
            <a:r>
              <a:rPr lang="en-GB" sz="1400" b="1" dirty="0" smtClean="0"/>
              <a:t>laparoscopic cystectomy has become the accepted practice for the management of mature cystic </a:t>
            </a:r>
            <a:r>
              <a:rPr lang="en-GB" sz="1400" b="1" dirty="0" err="1" smtClean="0"/>
              <a:t>teratomas</a:t>
            </a:r>
            <a:r>
              <a:rPr lang="en-GB" sz="1400" b="1" dirty="0" smtClean="0"/>
              <a:t> in adults</a:t>
            </a:r>
            <a:r>
              <a:rPr lang="en-GB" sz="1400" dirty="0" smtClean="0"/>
              <a:t>, the same approach should </a:t>
            </a:r>
            <a:r>
              <a:rPr lang="en-GB" sz="1400" dirty="0" smtClean="0">
                <a:solidFill>
                  <a:srgbClr val="C00000"/>
                </a:solidFill>
              </a:rPr>
              <a:t>apply to children and adolescents.</a:t>
            </a:r>
          </a:p>
          <a:p>
            <a:endParaRPr lang="en-GB" sz="1400" dirty="0"/>
          </a:p>
          <a:p>
            <a:r>
              <a:rPr lang="en-GB" sz="1400" dirty="0" smtClean="0"/>
              <a:t>With greater use of preoperative investigations, including pelvic imaging and tumour markers, along with a multidisciplinary team approach and conservative surgery, we should be able to better protect the future fertility of these young girls.</a:t>
            </a:r>
          </a:p>
          <a:p>
            <a:endParaRPr lang="en-GB" sz="1400" dirty="0"/>
          </a:p>
          <a:p>
            <a:r>
              <a:rPr lang="en-GB" sz="1400" dirty="0">
                <a:solidFill>
                  <a:srgbClr val="C00000"/>
                </a:solidFill>
              </a:rPr>
              <a:t>Malignant ovarian cysts </a:t>
            </a:r>
            <a:r>
              <a:rPr lang="en-GB" sz="1400" dirty="0"/>
              <a:t>are uncommon in children and adolescents. </a:t>
            </a:r>
            <a:endParaRPr lang="en-GB" sz="1400" dirty="0" smtClean="0"/>
          </a:p>
          <a:p>
            <a:r>
              <a:rPr lang="en-GB" sz="1400" dirty="0" smtClean="0"/>
              <a:t>Despite </a:t>
            </a:r>
            <a:r>
              <a:rPr lang="en-GB" sz="1400" dirty="0"/>
              <a:t>this, oophorectomy is </a:t>
            </a:r>
            <a:r>
              <a:rPr lang="en-GB" sz="1400" b="1" dirty="0"/>
              <a:t>frequently performed in this age group. </a:t>
            </a:r>
            <a:endParaRPr lang="en-GB" sz="1400" b="1" dirty="0" smtClean="0"/>
          </a:p>
          <a:p>
            <a:endParaRPr lang="en-GB" sz="1400" dirty="0"/>
          </a:p>
          <a:p>
            <a:r>
              <a:rPr lang="en-GB" sz="1400" dirty="0" smtClean="0"/>
              <a:t>One </a:t>
            </a:r>
            <a:r>
              <a:rPr lang="en-GB" sz="1400" dirty="0"/>
              <a:t>study found that </a:t>
            </a:r>
            <a:r>
              <a:rPr lang="en-GB" sz="1400" b="1" dirty="0"/>
              <a:t>75% of oophorectomies in children and adolescents </a:t>
            </a:r>
            <a:r>
              <a:rPr lang="en-GB" sz="1400" dirty="0"/>
              <a:t>had been carried out for </a:t>
            </a:r>
            <a:r>
              <a:rPr lang="en-GB" sz="1400" dirty="0">
                <a:solidFill>
                  <a:srgbClr val="C00000"/>
                </a:solidFill>
              </a:rPr>
              <a:t>benign </a:t>
            </a:r>
            <a:r>
              <a:rPr lang="en-GB" sz="1400" dirty="0"/>
              <a:t>ovarian </a:t>
            </a:r>
            <a:r>
              <a:rPr lang="en-GB" sz="1400" dirty="0" smtClean="0"/>
              <a:t>cysts.</a:t>
            </a:r>
          </a:p>
          <a:p>
            <a:endParaRPr lang="en-GB" sz="1400" dirty="0"/>
          </a:p>
          <a:p>
            <a:r>
              <a:rPr lang="en-GB" sz="1400" dirty="0" smtClean="0"/>
              <a:t>Functional </a:t>
            </a:r>
            <a:r>
              <a:rPr lang="en-GB" sz="1400" dirty="0"/>
              <a:t>ovarian cysts account for about </a:t>
            </a:r>
            <a:r>
              <a:rPr lang="en-GB" sz="1400" dirty="0">
                <a:solidFill>
                  <a:srgbClr val="FF0000"/>
                </a:solidFill>
              </a:rPr>
              <a:t>45% </a:t>
            </a:r>
            <a:r>
              <a:rPr lang="en-GB" sz="1400" dirty="0"/>
              <a:t>of all paediatric adnexal abnormalities and usually resolve </a:t>
            </a:r>
            <a:r>
              <a:rPr lang="en-GB" sz="1400" dirty="0" err="1"/>
              <a:t>spontaneousl</a:t>
            </a:r>
            <a:r>
              <a:rPr lang="en-GB" sz="1400" dirty="0"/>
              <a:t>.</a:t>
            </a:r>
          </a:p>
          <a:p>
            <a:endParaRPr lang="en-GB" sz="1400" dirty="0"/>
          </a:p>
          <a:p>
            <a:r>
              <a:rPr lang="en-GB" sz="1400" dirty="0"/>
              <a:t>Ovarian torsion and its effect on fertility Ovarian torsion is a rare gynaecological emergency. </a:t>
            </a:r>
          </a:p>
          <a:p>
            <a:endParaRPr lang="en-GB" sz="1400" dirty="0"/>
          </a:p>
          <a:p>
            <a:r>
              <a:rPr lang="en-GB" sz="1400" dirty="0"/>
              <a:t>Approximately 3% of all emergency gynaecological surgeries are for ovarian torsion.</a:t>
            </a:r>
          </a:p>
          <a:p>
            <a:endParaRPr lang="en-GB" sz="1400" dirty="0" smtClean="0"/>
          </a:p>
          <a:p>
            <a:endParaRPr lang="en-GB" sz="1400" dirty="0"/>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44</a:t>
            </a:fld>
            <a:endParaRPr lang="en-GB"/>
          </a:p>
        </p:txBody>
      </p:sp>
      <p:sp>
        <p:nvSpPr>
          <p:cNvPr id="5" name="Date Placeholder 4"/>
          <p:cNvSpPr>
            <a:spLocks noGrp="1"/>
          </p:cNvSpPr>
          <p:nvPr>
            <p:ph type="dt" sz="half" idx="10"/>
          </p:nvPr>
        </p:nvSpPr>
        <p:spPr/>
        <p:txBody>
          <a:bodyPr/>
          <a:lstStyle/>
          <a:p>
            <a:fld id="{AC40C1A6-B8E2-4122-909C-20B1A140759E}" type="datetime1">
              <a:rPr lang="en-GB" smtClean="0"/>
              <a:t>16/08/2021</a:t>
            </a:fld>
            <a:endParaRPr lang="en-GB"/>
          </a:p>
        </p:txBody>
      </p:sp>
    </p:spTree>
    <p:extLst>
      <p:ext uri="{BB962C8B-B14F-4D97-AF65-F5344CB8AC3E}">
        <p14:creationId xmlns:p14="http://schemas.microsoft.com/office/powerpoint/2010/main" val="19149622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378" y="411510"/>
            <a:ext cx="8952117" cy="3970318"/>
          </a:xfrm>
          <a:prstGeom prst="rect">
            <a:avLst/>
          </a:prstGeom>
        </p:spPr>
        <p:txBody>
          <a:bodyPr wrap="square">
            <a:spAutoFit/>
          </a:bodyPr>
          <a:lstStyle/>
          <a:p>
            <a:r>
              <a:rPr lang="en-GB" sz="1400" dirty="0" smtClean="0"/>
              <a:t>Conservative management, which involves laparoscopic </a:t>
            </a:r>
            <a:r>
              <a:rPr lang="en-GB" sz="1400" dirty="0" smtClean="0">
                <a:solidFill>
                  <a:srgbClr val="C00000"/>
                </a:solidFill>
              </a:rPr>
              <a:t>unwinding of the twisted ovary</a:t>
            </a:r>
            <a:r>
              <a:rPr lang="en-GB" sz="1400" dirty="0" smtClean="0"/>
              <a:t>, is </a:t>
            </a:r>
            <a:r>
              <a:rPr lang="en-GB" sz="1400" b="1" dirty="0" smtClean="0">
                <a:solidFill>
                  <a:srgbClr val="C00000"/>
                </a:solidFill>
              </a:rPr>
              <a:t>the treatment of choice in prepubescent girls</a:t>
            </a:r>
            <a:r>
              <a:rPr lang="en-GB" sz="1400" dirty="0" smtClean="0"/>
              <a:t> and women of reproductive age, regardless of the colour of the ovary at the time of surgery.</a:t>
            </a:r>
          </a:p>
          <a:p>
            <a:endParaRPr lang="en-GB" sz="1400" dirty="0"/>
          </a:p>
          <a:p>
            <a:r>
              <a:rPr lang="en-GB" sz="1400" dirty="0" smtClean="0"/>
              <a:t>When an ovary undergoes torsion and </a:t>
            </a:r>
            <a:r>
              <a:rPr lang="en-GB" sz="1400" dirty="0" err="1" smtClean="0"/>
              <a:t>detorsion</a:t>
            </a:r>
            <a:r>
              <a:rPr lang="en-GB" sz="1400" dirty="0" smtClean="0"/>
              <a:t>, it results in haemorrhage, congestion and apoptosis secondary to </a:t>
            </a:r>
            <a:r>
              <a:rPr lang="en-GB" sz="1400" dirty="0" err="1" smtClean="0"/>
              <a:t>ischaemia</a:t>
            </a:r>
            <a:r>
              <a:rPr lang="en-GB" sz="1400" dirty="0" smtClean="0"/>
              <a:t>, which can affect the ovarian reserve.</a:t>
            </a:r>
          </a:p>
          <a:p>
            <a:endParaRPr lang="en-GB" sz="1400" dirty="0"/>
          </a:p>
          <a:p>
            <a:r>
              <a:rPr lang="en-GB" sz="1400" dirty="0" smtClean="0"/>
              <a:t>One retrospective study found that </a:t>
            </a:r>
            <a:r>
              <a:rPr lang="en-GB" sz="1400" b="1" dirty="0" err="1" smtClean="0"/>
              <a:t>detorsion</a:t>
            </a:r>
            <a:r>
              <a:rPr lang="en-GB" sz="1400" b="1" dirty="0" smtClean="0"/>
              <a:t> of the ischaemic ovary </a:t>
            </a:r>
            <a:r>
              <a:rPr lang="en-GB" sz="1400" dirty="0" smtClean="0"/>
              <a:t>preserved ovarian function </a:t>
            </a:r>
            <a:r>
              <a:rPr lang="en-GB" sz="1400" b="1" dirty="0" smtClean="0"/>
              <a:t>in 91.3% of patients</a:t>
            </a:r>
            <a:r>
              <a:rPr lang="en-GB" sz="1400" dirty="0" smtClean="0"/>
              <a:t>; this was demonstrated by follicular development on ultrasound, normal ovary at subsequent laparotomy for other indications and successful fertilisation of oocytes retrieved from the ischaemic ovary following controlled ovarian stimulation.</a:t>
            </a:r>
          </a:p>
          <a:p>
            <a:endParaRPr lang="en-GB" sz="1400" dirty="0" smtClean="0"/>
          </a:p>
          <a:p>
            <a:endParaRPr lang="en-GB" sz="1400" dirty="0"/>
          </a:p>
          <a:p>
            <a:r>
              <a:rPr lang="en-GB" sz="1400" dirty="0" smtClean="0"/>
              <a:t>compared with oophorectomy, </a:t>
            </a:r>
            <a:r>
              <a:rPr lang="en-GB" sz="1400" dirty="0" smtClean="0">
                <a:solidFill>
                  <a:srgbClr val="C00000"/>
                </a:solidFill>
              </a:rPr>
              <a:t>laparoscopic </a:t>
            </a:r>
            <a:r>
              <a:rPr lang="en-GB" sz="1400" dirty="0" err="1" smtClean="0">
                <a:solidFill>
                  <a:srgbClr val="C00000"/>
                </a:solidFill>
              </a:rPr>
              <a:t>detorsion</a:t>
            </a:r>
            <a:r>
              <a:rPr lang="en-GB" sz="1400" dirty="0" smtClean="0">
                <a:solidFill>
                  <a:srgbClr val="C00000"/>
                </a:solidFill>
              </a:rPr>
              <a:t> </a:t>
            </a:r>
            <a:r>
              <a:rPr lang="en-GB" sz="1400" dirty="0" smtClean="0"/>
              <a:t>has the potential </a:t>
            </a:r>
            <a:r>
              <a:rPr lang="en-GB" sz="1400" b="1" dirty="0" smtClean="0"/>
              <a:t>to preserve the ovarian reserve </a:t>
            </a:r>
            <a:r>
              <a:rPr lang="en-GB" sz="1400" dirty="0" smtClean="0"/>
              <a:t>and should remain the optimal treatment </a:t>
            </a:r>
            <a:r>
              <a:rPr lang="en-GB" sz="1400" b="1" dirty="0" smtClean="0"/>
              <a:t>in girls and premenopausal women. </a:t>
            </a:r>
          </a:p>
          <a:p>
            <a:endParaRPr lang="en-GB" sz="1400" dirty="0"/>
          </a:p>
          <a:p>
            <a:r>
              <a:rPr lang="en-GB" sz="1400" dirty="0" smtClean="0"/>
              <a:t>In cases where torsion has occurred in the presence of an ovarian cyst, an </a:t>
            </a:r>
            <a:r>
              <a:rPr lang="en-GB" sz="1400" b="1" dirty="0" smtClean="0"/>
              <a:t>elective cystectomy 2–3 weeks </a:t>
            </a:r>
            <a:r>
              <a:rPr lang="en-GB" sz="1400" dirty="0" smtClean="0"/>
              <a:t>later is advised to </a:t>
            </a:r>
            <a:r>
              <a:rPr lang="en-GB" sz="1400" b="1" dirty="0" smtClean="0">
                <a:solidFill>
                  <a:srgbClr val="C00000"/>
                </a:solidFill>
              </a:rPr>
              <a:t>allow time for the congestion and oedema to resolve</a:t>
            </a:r>
            <a:r>
              <a:rPr lang="en-GB" sz="1400" dirty="0" smtClean="0"/>
              <a:t>.</a:t>
            </a:r>
            <a:endParaRPr lang="en-GB" sz="1400" dirty="0"/>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45</a:t>
            </a:fld>
            <a:endParaRPr lang="en-GB"/>
          </a:p>
        </p:txBody>
      </p:sp>
      <p:sp>
        <p:nvSpPr>
          <p:cNvPr id="5" name="Date Placeholder 4"/>
          <p:cNvSpPr>
            <a:spLocks noGrp="1"/>
          </p:cNvSpPr>
          <p:nvPr>
            <p:ph type="dt" sz="half" idx="10"/>
          </p:nvPr>
        </p:nvSpPr>
        <p:spPr/>
        <p:txBody>
          <a:bodyPr/>
          <a:lstStyle/>
          <a:p>
            <a:fld id="{FA96FC7F-BFED-435E-8592-621764547A92}" type="datetime1">
              <a:rPr lang="en-GB" smtClean="0"/>
              <a:t>16/08/2021</a:t>
            </a:fld>
            <a:endParaRPr lang="en-GB"/>
          </a:p>
        </p:txBody>
      </p:sp>
    </p:spTree>
    <p:extLst>
      <p:ext uri="{BB962C8B-B14F-4D97-AF65-F5344CB8AC3E}">
        <p14:creationId xmlns:p14="http://schemas.microsoft.com/office/powerpoint/2010/main" val="27803812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34" y="411510"/>
            <a:ext cx="9021688" cy="3754874"/>
          </a:xfrm>
          <a:prstGeom prst="rect">
            <a:avLst/>
          </a:prstGeom>
        </p:spPr>
        <p:txBody>
          <a:bodyPr wrap="square">
            <a:spAutoFit/>
          </a:bodyPr>
          <a:lstStyle/>
          <a:p>
            <a:r>
              <a:rPr lang="en-GB" sz="1400" b="1" dirty="0" smtClean="0"/>
              <a:t>Several other studies </a:t>
            </a:r>
            <a:r>
              <a:rPr lang="en-GB" sz="1400" dirty="0" smtClean="0"/>
              <a:t>have also demonstrated a </a:t>
            </a:r>
            <a:r>
              <a:rPr lang="en-GB" sz="1400" dirty="0" smtClean="0">
                <a:solidFill>
                  <a:srgbClr val="C00000"/>
                </a:solidFill>
              </a:rPr>
              <a:t>reduction in the ovarian reserve following cystectomy </a:t>
            </a:r>
            <a:r>
              <a:rPr lang="en-GB" sz="1400" dirty="0" smtClean="0"/>
              <a:t>for </a:t>
            </a:r>
            <a:r>
              <a:rPr lang="en-GB" sz="1400" dirty="0" err="1" smtClean="0">
                <a:solidFill>
                  <a:srgbClr val="C00000"/>
                </a:solidFill>
              </a:rPr>
              <a:t>endometriomas</a:t>
            </a:r>
            <a:r>
              <a:rPr lang="en-GB" sz="1400" dirty="0" smtClean="0">
                <a:solidFill>
                  <a:srgbClr val="C00000"/>
                </a:solidFill>
              </a:rPr>
              <a:t>.</a:t>
            </a:r>
            <a:r>
              <a:rPr lang="en-GB" sz="1400" dirty="0" smtClean="0"/>
              <a:t> </a:t>
            </a:r>
          </a:p>
          <a:p>
            <a:endParaRPr lang="en-GB" sz="1400" dirty="0" smtClean="0"/>
          </a:p>
          <a:p>
            <a:endParaRPr lang="en-GB" sz="1400" dirty="0"/>
          </a:p>
          <a:p>
            <a:r>
              <a:rPr lang="en-GB" sz="1400" dirty="0" smtClean="0"/>
              <a:t>There is also </a:t>
            </a:r>
            <a:r>
              <a:rPr lang="en-GB" sz="1400" b="1" dirty="0" smtClean="0"/>
              <a:t>a higher risk of oophorectomy when performing large cystectomies</a:t>
            </a:r>
            <a:r>
              <a:rPr lang="en-GB" sz="1400" dirty="0" smtClean="0"/>
              <a:t>. </a:t>
            </a:r>
          </a:p>
          <a:p>
            <a:endParaRPr lang="en-GB" sz="1400" dirty="0"/>
          </a:p>
          <a:p>
            <a:r>
              <a:rPr lang="en-GB" sz="1400" dirty="0" smtClean="0"/>
              <a:t>Clinicians frequently advise patients to delay surgery until a cyst reaches a particular size, when there is a significant risk of ovarian torsion. </a:t>
            </a:r>
          </a:p>
          <a:p>
            <a:endParaRPr lang="en-GB" sz="1400" dirty="0"/>
          </a:p>
          <a:p>
            <a:r>
              <a:rPr lang="en-GB" sz="1400" dirty="0" smtClean="0"/>
              <a:t>It may be </a:t>
            </a:r>
            <a:r>
              <a:rPr lang="en-GB" sz="1400" b="1" dirty="0" smtClean="0">
                <a:solidFill>
                  <a:srgbClr val="C00000"/>
                </a:solidFill>
              </a:rPr>
              <a:t>wiser to proceed with surgery when the cyst is small; </a:t>
            </a:r>
            <a:r>
              <a:rPr lang="en-GB" sz="1400" dirty="0" smtClean="0"/>
              <a:t>especially in those with </a:t>
            </a:r>
            <a:r>
              <a:rPr lang="en-GB" sz="1400" b="1" dirty="0" smtClean="0"/>
              <a:t>mucinous </a:t>
            </a:r>
            <a:r>
              <a:rPr lang="en-GB" sz="1400" b="1" dirty="0" err="1" smtClean="0"/>
              <a:t>cystadenomas</a:t>
            </a:r>
            <a:r>
              <a:rPr lang="en-GB" sz="1400" dirty="0" smtClean="0"/>
              <a:t>, which have a propensity to </a:t>
            </a:r>
            <a:r>
              <a:rPr lang="en-GB" sz="1400" b="1" dirty="0" smtClean="0"/>
              <a:t>grow into large cysts.</a:t>
            </a:r>
          </a:p>
          <a:p>
            <a:endParaRPr lang="en-GB" sz="1400" dirty="0" smtClean="0"/>
          </a:p>
          <a:p>
            <a:r>
              <a:rPr lang="en-GB" sz="1400" b="1" dirty="0" smtClean="0">
                <a:solidFill>
                  <a:schemeClr val="accent1"/>
                </a:solidFill>
              </a:rPr>
              <a:t>Bilateral cystectomy </a:t>
            </a:r>
            <a:r>
              <a:rPr lang="en-GB" sz="1400" dirty="0" smtClean="0"/>
              <a:t>can also lead to </a:t>
            </a:r>
            <a:r>
              <a:rPr lang="en-GB" sz="1400" b="1" dirty="0" smtClean="0"/>
              <a:t>a greater decline in the ovarian reserve </a:t>
            </a:r>
            <a:r>
              <a:rPr lang="en-GB" sz="1400" dirty="0" smtClean="0"/>
              <a:t>than with </a:t>
            </a:r>
            <a:r>
              <a:rPr lang="en-GB" sz="1400" b="1" dirty="0" smtClean="0">
                <a:solidFill>
                  <a:schemeClr val="accent1"/>
                </a:solidFill>
              </a:rPr>
              <a:t>unilateral surgery.</a:t>
            </a:r>
          </a:p>
          <a:p>
            <a:endParaRPr lang="ar-EG" sz="1400" dirty="0" smtClean="0"/>
          </a:p>
          <a:p>
            <a:endParaRPr lang="en-GB" sz="1400" dirty="0"/>
          </a:p>
          <a:p>
            <a:r>
              <a:rPr lang="en-GB" sz="1400" dirty="0" smtClean="0"/>
              <a:t>women having </a:t>
            </a:r>
            <a:r>
              <a:rPr lang="en-GB" sz="1400" b="1" dirty="0" smtClean="0">
                <a:solidFill>
                  <a:schemeClr val="accent1"/>
                </a:solidFill>
              </a:rPr>
              <a:t>surgery for bilateral </a:t>
            </a:r>
            <a:r>
              <a:rPr lang="en-GB" sz="1400" b="1" dirty="0" err="1" smtClean="0">
                <a:solidFill>
                  <a:schemeClr val="accent1"/>
                </a:solidFill>
              </a:rPr>
              <a:t>endometriomas</a:t>
            </a:r>
            <a:r>
              <a:rPr lang="en-GB" sz="1400" b="1" dirty="0" smtClean="0">
                <a:solidFill>
                  <a:schemeClr val="accent1"/>
                </a:solidFill>
              </a:rPr>
              <a:t> </a:t>
            </a:r>
            <a:r>
              <a:rPr lang="en-GB" sz="1400" dirty="0" smtClean="0"/>
              <a:t>have been shown to have an increased risk of developing </a:t>
            </a:r>
            <a:endParaRPr lang="ar-EG" sz="1400" dirty="0" smtClean="0"/>
          </a:p>
          <a:p>
            <a:r>
              <a:rPr lang="en-GB" sz="1400" b="1" dirty="0" smtClean="0"/>
              <a:t>premature ovarian insufficiency.</a:t>
            </a:r>
            <a:endParaRPr lang="en-GB" sz="1400" b="1" dirty="0"/>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46</a:t>
            </a:fld>
            <a:endParaRPr lang="en-GB"/>
          </a:p>
        </p:txBody>
      </p:sp>
      <p:sp>
        <p:nvSpPr>
          <p:cNvPr id="5" name="Date Placeholder 4"/>
          <p:cNvSpPr>
            <a:spLocks noGrp="1"/>
          </p:cNvSpPr>
          <p:nvPr>
            <p:ph type="dt" sz="half" idx="10"/>
          </p:nvPr>
        </p:nvSpPr>
        <p:spPr/>
        <p:txBody>
          <a:bodyPr/>
          <a:lstStyle/>
          <a:p>
            <a:fld id="{74D8D1EB-8E0A-480C-9F39-FDE10ADD78B8}" type="datetime1">
              <a:rPr lang="en-GB" smtClean="0"/>
              <a:t>16/08/2021</a:t>
            </a:fld>
            <a:endParaRPr lang="en-GB"/>
          </a:p>
        </p:txBody>
      </p:sp>
    </p:spTree>
    <p:extLst>
      <p:ext uri="{BB962C8B-B14F-4D97-AF65-F5344CB8AC3E}">
        <p14:creationId xmlns:p14="http://schemas.microsoft.com/office/powerpoint/2010/main" val="9236912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3040" y="1187384"/>
            <a:ext cx="8640960" cy="2677656"/>
          </a:xfrm>
          <a:prstGeom prst="rect">
            <a:avLst/>
          </a:prstGeom>
        </p:spPr>
        <p:txBody>
          <a:bodyPr wrap="square">
            <a:spAutoFit/>
          </a:bodyPr>
          <a:lstStyle/>
          <a:p>
            <a:r>
              <a:rPr lang="en-GB" sz="1400" dirty="0"/>
              <a:t>With regard to functional ovarian cysts, </a:t>
            </a:r>
            <a:r>
              <a:rPr lang="en-GB" sz="1400" dirty="0" smtClean="0"/>
              <a:t>which of the following is incorrect? </a:t>
            </a:r>
          </a:p>
          <a:p>
            <a:endParaRPr lang="en-GB" sz="1400" dirty="0" smtClean="0"/>
          </a:p>
          <a:p>
            <a:endParaRPr lang="en-GB" sz="1400" dirty="0"/>
          </a:p>
          <a:p>
            <a:r>
              <a:rPr lang="en-GB" sz="1400" dirty="0" smtClean="0"/>
              <a:t>A) they </a:t>
            </a:r>
            <a:r>
              <a:rPr lang="en-GB" sz="1400" dirty="0"/>
              <a:t>are the most frequently occurring cysts in adults and children</a:t>
            </a:r>
            <a:r>
              <a:rPr lang="en-GB" sz="1400" dirty="0" smtClean="0"/>
              <a:t>.</a:t>
            </a:r>
          </a:p>
          <a:p>
            <a:r>
              <a:rPr lang="en-GB" sz="1400" dirty="0" smtClean="0"/>
              <a:t>  </a:t>
            </a:r>
            <a:endParaRPr lang="en-GB" sz="1400" dirty="0"/>
          </a:p>
          <a:p>
            <a:r>
              <a:rPr lang="en-GB" sz="1400" dirty="0" smtClean="0"/>
              <a:t>B) luteal </a:t>
            </a:r>
            <a:r>
              <a:rPr lang="en-GB" sz="1400" dirty="0"/>
              <a:t>cysts are observed in 25% of natural menstrual cycles in fertile women. </a:t>
            </a:r>
            <a:r>
              <a:rPr lang="en-GB" sz="1400" dirty="0" smtClean="0"/>
              <a:t> </a:t>
            </a:r>
          </a:p>
          <a:p>
            <a:endParaRPr lang="en-GB" sz="1400" dirty="0"/>
          </a:p>
          <a:p>
            <a:r>
              <a:rPr lang="en-GB" sz="1400" dirty="0" smtClean="0"/>
              <a:t>C) women </a:t>
            </a:r>
            <a:r>
              <a:rPr lang="en-GB" sz="1400" dirty="0"/>
              <a:t>with low ovarian reserve are at increased risk of developing them. </a:t>
            </a:r>
            <a:endParaRPr lang="en-GB" sz="1400" dirty="0" smtClean="0"/>
          </a:p>
          <a:p>
            <a:endParaRPr lang="en-GB" sz="1400" dirty="0"/>
          </a:p>
          <a:p>
            <a:r>
              <a:rPr lang="en-GB" sz="1400" dirty="0" smtClean="0"/>
              <a:t>D) luteal </a:t>
            </a:r>
            <a:r>
              <a:rPr lang="en-GB" sz="1400" dirty="0"/>
              <a:t>cysts result from </a:t>
            </a:r>
            <a:r>
              <a:rPr lang="en-GB" sz="1400" dirty="0" err="1"/>
              <a:t>unruptured</a:t>
            </a:r>
            <a:r>
              <a:rPr lang="en-GB" sz="1400" dirty="0"/>
              <a:t> follicles. </a:t>
            </a:r>
            <a:endParaRPr lang="en-GB" sz="1400" dirty="0" smtClean="0"/>
          </a:p>
          <a:p>
            <a:endParaRPr lang="en-GB" sz="1400" dirty="0"/>
          </a:p>
          <a:p>
            <a:r>
              <a:rPr lang="en-GB" sz="1400" dirty="0" smtClean="0"/>
              <a:t>E) they </a:t>
            </a:r>
            <a:r>
              <a:rPr lang="en-GB" sz="1400" dirty="0"/>
              <a:t>almost always regress spontaneously within one to three menstrual cycles. </a:t>
            </a: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47</a:t>
            </a:fld>
            <a:endParaRPr lang="en-GB"/>
          </a:p>
        </p:txBody>
      </p:sp>
      <p:sp>
        <p:nvSpPr>
          <p:cNvPr id="5" name="Date Placeholder 4"/>
          <p:cNvSpPr>
            <a:spLocks noGrp="1"/>
          </p:cNvSpPr>
          <p:nvPr>
            <p:ph type="dt" sz="half" idx="10"/>
          </p:nvPr>
        </p:nvSpPr>
        <p:spPr/>
        <p:txBody>
          <a:bodyPr/>
          <a:lstStyle/>
          <a:p>
            <a:fld id="{A03D0B4D-98CB-4268-8929-9D51701AF69D}" type="datetime1">
              <a:rPr lang="en-GB" smtClean="0"/>
              <a:t>16/08/2021</a:t>
            </a:fld>
            <a:endParaRPr lang="en-GB"/>
          </a:p>
        </p:txBody>
      </p:sp>
      <p:sp>
        <p:nvSpPr>
          <p:cNvPr id="6" name="TextBox 5"/>
          <p:cNvSpPr txBox="1"/>
          <p:nvPr/>
        </p:nvSpPr>
        <p:spPr>
          <a:xfrm>
            <a:off x="179512" y="442868"/>
            <a:ext cx="833626" cy="307777"/>
          </a:xfrm>
          <a:prstGeom prst="rect">
            <a:avLst/>
          </a:prstGeom>
          <a:noFill/>
        </p:spPr>
        <p:txBody>
          <a:bodyPr wrap="none" rtlCol="0">
            <a:spAutoFit/>
          </a:bodyPr>
          <a:lstStyle/>
          <a:p>
            <a:r>
              <a:rPr lang="en-GB" sz="1400" dirty="0" smtClean="0"/>
              <a:t>SBA 12 </a:t>
            </a:r>
            <a:endParaRPr lang="en-GB" sz="1400" dirty="0"/>
          </a:p>
        </p:txBody>
      </p:sp>
    </p:spTree>
    <p:extLst>
      <p:ext uri="{BB962C8B-B14F-4D97-AF65-F5344CB8AC3E}">
        <p14:creationId xmlns:p14="http://schemas.microsoft.com/office/powerpoint/2010/main" val="6043360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2031690"/>
            <a:ext cx="8138008" cy="338554"/>
          </a:xfrm>
          <a:prstGeom prst="rect">
            <a:avLst/>
          </a:prstGeom>
        </p:spPr>
        <p:txBody>
          <a:bodyPr wrap="square">
            <a:spAutoFit/>
          </a:bodyPr>
          <a:lstStyle/>
          <a:p>
            <a:r>
              <a:rPr lang="en-GB" sz="1600" dirty="0"/>
              <a:t>B) luteal cysts are observed in 25% of natural menstrual cycles in fertile women.  </a:t>
            </a: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48</a:t>
            </a:fld>
            <a:endParaRPr lang="en-GB"/>
          </a:p>
        </p:txBody>
      </p:sp>
      <p:sp>
        <p:nvSpPr>
          <p:cNvPr id="5" name="Date Placeholder 4"/>
          <p:cNvSpPr>
            <a:spLocks noGrp="1"/>
          </p:cNvSpPr>
          <p:nvPr>
            <p:ph type="dt" sz="half" idx="10"/>
          </p:nvPr>
        </p:nvSpPr>
        <p:spPr/>
        <p:txBody>
          <a:bodyPr/>
          <a:lstStyle/>
          <a:p>
            <a:fld id="{1BF95A27-1A60-456E-8905-B1DB44769F52}" type="datetime1">
              <a:rPr lang="en-GB" smtClean="0"/>
              <a:t>16/08/2021</a:t>
            </a:fld>
            <a:endParaRPr lang="en-GB"/>
          </a:p>
        </p:txBody>
      </p:sp>
    </p:spTree>
    <p:extLst>
      <p:ext uri="{BB962C8B-B14F-4D97-AF65-F5344CB8AC3E}">
        <p14:creationId xmlns:p14="http://schemas.microsoft.com/office/powerpoint/2010/main" val="28092400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131590"/>
            <a:ext cx="7038528" cy="2862322"/>
          </a:xfrm>
          <a:prstGeom prst="rect">
            <a:avLst/>
          </a:prstGeom>
        </p:spPr>
        <p:txBody>
          <a:bodyPr wrap="square">
            <a:spAutoFit/>
          </a:bodyPr>
          <a:lstStyle/>
          <a:p>
            <a:r>
              <a:rPr lang="en-GB" dirty="0"/>
              <a:t>With regard to </a:t>
            </a:r>
            <a:r>
              <a:rPr lang="en-GB" dirty="0" err="1"/>
              <a:t>dermoid</a:t>
            </a:r>
            <a:r>
              <a:rPr lang="en-GB" dirty="0"/>
              <a:t> cysts, </a:t>
            </a:r>
            <a:r>
              <a:rPr lang="en-GB" dirty="0" smtClean="0"/>
              <a:t>which of the following is false </a:t>
            </a:r>
          </a:p>
          <a:p>
            <a:endParaRPr lang="en-GB" dirty="0" smtClean="0"/>
          </a:p>
          <a:p>
            <a:endParaRPr lang="en-GB" dirty="0"/>
          </a:p>
          <a:p>
            <a:r>
              <a:rPr lang="en-GB" dirty="0" smtClean="0"/>
              <a:t>A</a:t>
            </a:r>
            <a:r>
              <a:rPr lang="en-GB" dirty="0"/>
              <a:t>)</a:t>
            </a:r>
            <a:r>
              <a:rPr lang="en-GB" dirty="0" smtClean="0"/>
              <a:t> </a:t>
            </a:r>
            <a:r>
              <a:rPr lang="en-GB" dirty="0"/>
              <a:t>they are bilateral in 30–40% of cases. </a:t>
            </a:r>
          </a:p>
          <a:p>
            <a:endParaRPr lang="en-GB" dirty="0" smtClean="0"/>
          </a:p>
          <a:p>
            <a:r>
              <a:rPr lang="en-GB" dirty="0" smtClean="0"/>
              <a:t>B) they </a:t>
            </a:r>
            <a:r>
              <a:rPr lang="en-GB" dirty="0"/>
              <a:t>are associated with a reduction in ovarian reserve. </a:t>
            </a:r>
            <a:endParaRPr lang="en-GB" dirty="0" smtClean="0"/>
          </a:p>
          <a:p>
            <a:endParaRPr lang="en-GB" dirty="0"/>
          </a:p>
          <a:p>
            <a:r>
              <a:rPr lang="en-GB" dirty="0" smtClean="0"/>
              <a:t>C) All is false</a:t>
            </a:r>
            <a:endParaRPr lang="en-GB" dirty="0"/>
          </a:p>
          <a:p>
            <a:endParaRPr lang="en-GB" dirty="0" smtClean="0"/>
          </a:p>
          <a:p>
            <a:endParaRPr lang="en-GB" dirty="0"/>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49</a:t>
            </a:fld>
            <a:endParaRPr lang="en-GB"/>
          </a:p>
        </p:txBody>
      </p:sp>
      <p:sp>
        <p:nvSpPr>
          <p:cNvPr id="5" name="Date Placeholder 4"/>
          <p:cNvSpPr>
            <a:spLocks noGrp="1"/>
          </p:cNvSpPr>
          <p:nvPr>
            <p:ph type="dt" sz="half" idx="10"/>
          </p:nvPr>
        </p:nvSpPr>
        <p:spPr/>
        <p:txBody>
          <a:bodyPr/>
          <a:lstStyle/>
          <a:p>
            <a:fld id="{83E3D5C3-6DA9-4D3D-922C-C5B199FDE511}" type="datetime1">
              <a:rPr lang="en-GB" smtClean="0"/>
              <a:t>16/08/2021</a:t>
            </a:fld>
            <a:endParaRPr lang="en-GB"/>
          </a:p>
        </p:txBody>
      </p:sp>
      <p:sp>
        <p:nvSpPr>
          <p:cNvPr id="6" name="TextBox 5"/>
          <p:cNvSpPr txBox="1"/>
          <p:nvPr/>
        </p:nvSpPr>
        <p:spPr>
          <a:xfrm>
            <a:off x="179512" y="442868"/>
            <a:ext cx="833626" cy="307777"/>
          </a:xfrm>
          <a:prstGeom prst="rect">
            <a:avLst/>
          </a:prstGeom>
          <a:noFill/>
        </p:spPr>
        <p:txBody>
          <a:bodyPr wrap="none" rtlCol="0">
            <a:spAutoFit/>
          </a:bodyPr>
          <a:lstStyle/>
          <a:p>
            <a:r>
              <a:rPr lang="en-GB" sz="1400" dirty="0" smtClean="0"/>
              <a:t>SBA 13 </a:t>
            </a:r>
            <a:endParaRPr lang="en-GB" sz="1400" dirty="0"/>
          </a:p>
        </p:txBody>
      </p:sp>
    </p:spTree>
    <p:extLst>
      <p:ext uri="{BB962C8B-B14F-4D97-AF65-F5344CB8AC3E}">
        <p14:creationId xmlns:p14="http://schemas.microsoft.com/office/powerpoint/2010/main" val="661406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5884" y="1385069"/>
            <a:ext cx="8080952" cy="2000548"/>
          </a:xfrm>
          <a:prstGeom prst="rect">
            <a:avLst/>
          </a:prstGeom>
        </p:spPr>
        <p:txBody>
          <a:bodyPr wrap="square">
            <a:spAutoFit/>
          </a:bodyPr>
          <a:lstStyle/>
          <a:p>
            <a:r>
              <a:rPr lang="en-GB" sz="1400" dirty="0"/>
              <a:t>Cumulative lifetime risks of cancer in Lynch syndrome </a:t>
            </a:r>
            <a:endParaRPr lang="en-GB" sz="1400" dirty="0" smtClean="0"/>
          </a:p>
          <a:p>
            <a:endParaRPr lang="en-GB" sz="1400" dirty="0"/>
          </a:p>
          <a:p>
            <a:r>
              <a:rPr lang="en-GB" sz="1400" dirty="0" smtClean="0"/>
              <a:t>Ovarian </a:t>
            </a:r>
            <a:r>
              <a:rPr lang="en-GB" sz="1400" dirty="0"/>
              <a:t>Up to 17% </a:t>
            </a:r>
            <a:endParaRPr lang="en-GB" sz="1400" dirty="0" smtClean="0"/>
          </a:p>
          <a:p>
            <a:r>
              <a:rPr lang="en-GB" sz="1400" dirty="0" smtClean="0"/>
              <a:t>Endometrial </a:t>
            </a:r>
            <a:r>
              <a:rPr lang="en-GB" sz="1400" dirty="0"/>
              <a:t>Up to 57% </a:t>
            </a:r>
            <a:endParaRPr lang="en-GB" sz="1400" dirty="0" smtClean="0"/>
          </a:p>
          <a:p>
            <a:r>
              <a:rPr lang="en-GB" sz="1400" dirty="0" smtClean="0"/>
              <a:t>Colorectal </a:t>
            </a:r>
            <a:r>
              <a:rPr lang="en-GB" sz="1400" dirty="0"/>
              <a:t>Up to 47</a:t>
            </a:r>
            <a:r>
              <a:rPr lang="en-GB" sz="1400" dirty="0" smtClean="0"/>
              <a:t>%.</a:t>
            </a:r>
          </a:p>
          <a:p>
            <a:endParaRPr lang="en-GB" dirty="0"/>
          </a:p>
          <a:p>
            <a:endParaRPr lang="en-GB" dirty="0"/>
          </a:p>
          <a:p>
            <a:endParaRPr lang="en-GB" dirty="0"/>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5</a:t>
            </a:fld>
            <a:endParaRPr lang="en-GB"/>
          </a:p>
        </p:txBody>
      </p:sp>
      <p:sp>
        <p:nvSpPr>
          <p:cNvPr id="5" name="Date Placeholder 4"/>
          <p:cNvSpPr>
            <a:spLocks noGrp="1"/>
          </p:cNvSpPr>
          <p:nvPr>
            <p:ph type="dt" sz="half" idx="10"/>
          </p:nvPr>
        </p:nvSpPr>
        <p:spPr/>
        <p:txBody>
          <a:bodyPr/>
          <a:lstStyle/>
          <a:p>
            <a:fld id="{389D01D6-EA27-44C8-A83E-DFFBD9B5D565}" type="datetime1">
              <a:rPr lang="en-GB" smtClean="0"/>
              <a:t>16/08/2021</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0" y="483518"/>
            <a:ext cx="4536504" cy="380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4592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5724" y="2294751"/>
            <a:ext cx="1518429" cy="369332"/>
          </a:xfrm>
          <a:prstGeom prst="rect">
            <a:avLst/>
          </a:prstGeom>
        </p:spPr>
        <p:txBody>
          <a:bodyPr wrap="none">
            <a:spAutoFit/>
          </a:bodyPr>
          <a:lstStyle/>
          <a:p>
            <a:r>
              <a:rPr lang="en-GB" dirty="0"/>
              <a:t>C) All is false</a:t>
            </a: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50</a:t>
            </a:fld>
            <a:endParaRPr lang="en-GB"/>
          </a:p>
        </p:txBody>
      </p:sp>
      <p:sp>
        <p:nvSpPr>
          <p:cNvPr id="5" name="Date Placeholder 4"/>
          <p:cNvSpPr>
            <a:spLocks noGrp="1"/>
          </p:cNvSpPr>
          <p:nvPr>
            <p:ph type="dt" sz="half" idx="10"/>
          </p:nvPr>
        </p:nvSpPr>
        <p:spPr/>
        <p:txBody>
          <a:bodyPr/>
          <a:lstStyle/>
          <a:p>
            <a:fld id="{A4DDB6CE-0370-4B06-8DF5-F0399C9B25C1}" type="datetime1">
              <a:rPr lang="en-GB" smtClean="0"/>
              <a:t>16/08/2021</a:t>
            </a:fld>
            <a:endParaRPr lang="en-GB"/>
          </a:p>
        </p:txBody>
      </p:sp>
    </p:spTree>
    <p:extLst>
      <p:ext uri="{BB962C8B-B14F-4D97-AF65-F5344CB8AC3E}">
        <p14:creationId xmlns:p14="http://schemas.microsoft.com/office/powerpoint/2010/main" val="26040251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275606"/>
            <a:ext cx="8280920" cy="2646878"/>
          </a:xfrm>
          <a:prstGeom prst="rect">
            <a:avLst/>
          </a:prstGeom>
        </p:spPr>
        <p:txBody>
          <a:bodyPr wrap="square">
            <a:spAutoFit/>
          </a:bodyPr>
          <a:lstStyle/>
          <a:p>
            <a:r>
              <a:rPr lang="en-GB" dirty="0"/>
              <a:t>With regard to </a:t>
            </a:r>
            <a:r>
              <a:rPr lang="en-GB" dirty="0" err="1" smtClean="0"/>
              <a:t>endometriomas</a:t>
            </a:r>
            <a:r>
              <a:rPr lang="en-GB" dirty="0" smtClean="0"/>
              <a:t>, which of the following is true </a:t>
            </a:r>
          </a:p>
          <a:p>
            <a:endParaRPr lang="en-GB" dirty="0"/>
          </a:p>
          <a:p>
            <a:endParaRPr lang="en-GB" dirty="0"/>
          </a:p>
          <a:p>
            <a:r>
              <a:rPr lang="en-GB" sz="1600" dirty="0" smtClean="0"/>
              <a:t>A ) </a:t>
            </a:r>
            <a:r>
              <a:rPr lang="en-GB" sz="1600" dirty="0"/>
              <a:t>women with </a:t>
            </a:r>
            <a:r>
              <a:rPr lang="en-GB" sz="1600" dirty="0" err="1"/>
              <a:t>endometriomas</a:t>
            </a:r>
            <a:r>
              <a:rPr lang="en-GB" sz="1600" dirty="0"/>
              <a:t> have lower ovarian reserve (as measured by </a:t>
            </a:r>
            <a:r>
              <a:rPr lang="en-GB" sz="1600" dirty="0" err="1"/>
              <a:t>antimullerian</a:t>
            </a:r>
            <a:r>
              <a:rPr lang="en-GB" sz="1600" dirty="0"/>
              <a:t> hormone and </a:t>
            </a:r>
            <a:r>
              <a:rPr lang="en-GB" sz="1600" dirty="0" err="1"/>
              <a:t>antral</a:t>
            </a:r>
            <a:r>
              <a:rPr lang="en-GB" sz="1600" dirty="0"/>
              <a:t> follicle counts) </a:t>
            </a:r>
            <a:r>
              <a:rPr lang="en-GB" sz="1600" dirty="0" smtClean="0"/>
              <a:t> </a:t>
            </a:r>
            <a:r>
              <a:rPr lang="en-GB" sz="1600" dirty="0"/>
              <a:t>compared with age matched controls. </a:t>
            </a:r>
            <a:r>
              <a:rPr lang="en-GB" sz="1600" dirty="0" smtClean="0"/>
              <a:t> </a:t>
            </a:r>
            <a:endParaRPr lang="en-GB" sz="1600" dirty="0"/>
          </a:p>
          <a:p>
            <a:endParaRPr lang="en-GB" sz="1600" dirty="0"/>
          </a:p>
          <a:p>
            <a:r>
              <a:rPr lang="en-GB" sz="1600" dirty="0" smtClean="0"/>
              <a:t>B) </a:t>
            </a:r>
            <a:r>
              <a:rPr lang="en-GB" sz="1600" dirty="0"/>
              <a:t>cystectomy prior to in vitro fertilisation treatment has been shown to improve outcomes. </a:t>
            </a:r>
          </a:p>
          <a:p>
            <a:endParaRPr lang="en-GB" sz="1600" dirty="0"/>
          </a:p>
          <a:p>
            <a:r>
              <a:rPr lang="en-GB" sz="1600" dirty="0" smtClean="0"/>
              <a:t>C) </a:t>
            </a:r>
            <a:r>
              <a:rPr lang="en-GB" sz="1600" dirty="0"/>
              <a:t>recurrence rates are similar following either cystectomy or drainage and diathermy</a:t>
            </a: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51</a:t>
            </a:fld>
            <a:endParaRPr lang="en-GB"/>
          </a:p>
        </p:txBody>
      </p:sp>
      <p:sp>
        <p:nvSpPr>
          <p:cNvPr id="5" name="Date Placeholder 4"/>
          <p:cNvSpPr>
            <a:spLocks noGrp="1"/>
          </p:cNvSpPr>
          <p:nvPr>
            <p:ph type="dt" sz="half" idx="10"/>
          </p:nvPr>
        </p:nvSpPr>
        <p:spPr/>
        <p:txBody>
          <a:bodyPr/>
          <a:lstStyle/>
          <a:p>
            <a:fld id="{D4580F67-2D5A-48A9-BD74-71A6EBFAF366}" type="datetime1">
              <a:rPr lang="en-GB" smtClean="0"/>
              <a:t>16/08/2021</a:t>
            </a:fld>
            <a:endParaRPr lang="en-GB"/>
          </a:p>
        </p:txBody>
      </p:sp>
      <p:sp>
        <p:nvSpPr>
          <p:cNvPr id="6" name="TextBox 5"/>
          <p:cNvSpPr txBox="1"/>
          <p:nvPr/>
        </p:nvSpPr>
        <p:spPr>
          <a:xfrm>
            <a:off x="179512" y="442868"/>
            <a:ext cx="833626" cy="307777"/>
          </a:xfrm>
          <a:prstGeom prst="rect">
            <a:avLst/>
          </a:prstGeom>
          <a:noFill/>
        </p:spPr>
        <p:txBody>
          <a:bodyPr wrap="none" rtlCol="0">
            <a:spAutoFit/>
          </a:bodyPr>
          <a:lstStyle/>
          <a:p>
            <a:r>
              <a:rPr lang="en-GB" sz="1400" dirty="0" smtClean="0"/>
              <a:t>SBA 14 </a:t>
            </a:r>
            <a:endParaRPr lang="en-GB" sz="1400" dirty="0"/>
          </a:p>
        </p:txBody>
      </p:sp>
    </p:spTree>
    <p:extLst>
      <p:ext uri="{BB962C8B-B14F-4D97-AF65-F5344CB8AC3E}">
        <p14:creationId xmlns:p14="http://schemas.microsoft.com/office/powerpoint/2010/main" val="2215613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326" y="1131590"/>
            <a:ext cx="8352928" cy="1200329"/>
          </a:xfrm>
          <a:prstGeom prst="rect">
            <a:avLst/>
          </a:prstGeom>
        </p:spPr>
        <p:txBody>
          <a:bodyPr wrap="square">
            <a:spAutoFit/>
          </a:bodyPr>
          <a:lstStyle/>
          <a:p>
            <a:r>
              <a:rPr lang="en-GB" dirty="0"/>
              <a:t>A . women with </a:t>
            </a:r>
            <a:r>
              <a:rPr lang="en-GB" dirty="0" err="1"/>
              <a:t>endometriomas</a:t>
            </a:r>
            <a:r>
              <a:rPr lang="en-GB" dirty="0"/>
              <a:t> have lower ovarian reserve </a:t>
            </a:r>
            <a:endParaRPr lang="en-GB" dirty="0" smtClean="0"/>
          </a:p>
          <a:p>
            <a:endParaRPr lang="en-GB" dirty="0"/>
          </a:p>
          <a:p>
            <a:r>
              <a:rPr lang="en-GB" dirty="0" smtClean="0"/>
              <a:t>(</a:t>
            </a:r>
            <a:r>
              <a:rPr lang="en-GB" dirty="0"/>
              <a:t>as measured by </a:t>
            </a:r>
            <a:r>
              <a:rPr lang="en-GB" dirty="0" err="1"/>
              <a:t>antimullerian</a:t>
            </a:r>
            <a:r>
              <a:rPr lang="en-GB" dirty="0"/>
              <a:t> hormone and </a:t>
            </a:r>
            <a:r>
              <a:rPr lang="en-GB" dirty="0" err="1"/>
              <a:t>antral</a:t>
            </a:r>
            <a:r>
              <a:rPr lang="en-GB" dirty="0"/>
              <a:t> follicle counts) </a:t>
            </a:r>
            <a:r>
              <a:rPr lang="en-GB" dirty="0" smtClean="0"/>
              <a:t>compared </a:t>
            </a:r>
            <a:r>
              <a:rPr lang="en-GB" dirty="0"/>
              <a:t>with age matched controls.  </a:t>
            </a: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52</a:t>
            </a:fld>
            <a:endParaRPr lang="en-GB"/>
          </a:p>
        </p:txBody>
      </p:sp>
      <p:sp>
        <p:nvSpPr>
          <p:cNvPr id="5" name="Date Placeholder 4"/>
          <p:cNvSpPr>
            <a:spLocks noGrp="1"/>
          </p:cNvSpPr>
          <p:nvPr>
            <p:ph type="dt" sz="half" idx="10"/>
          </p:nvPr>
        </p:nvSpPr>
        <p:spPr/>
        <p:txBody>
          <a:bodyPr/>
          <a:lstStyle/>
          <a:p>
            <a:fld id="{AF47849F-895B-4A60-BF1B-30F6AD150493}" type="datetime1">
              <a:rPr lang="en-GB" smtClean="0"/>
              <a:t>16/08/2021</a:t>
            </a:fld>
            <a:endParaRPr lang="en-GB"/>
          </a:p>
        </p:txBody>
      </p:sp>
    </p:spTree>
    <p:extLst>
      <p:ext uri="{BB962C8B-B14F-4D97-AF65-F5344CB8AC3E}">
        <p14:creationId xmlns:p14="http://schemas.microsoft.com/office/powerpoint/2010/main" val="31252783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419622"/>
            <a:ext cx="9145016" cy="2339102"/>
          </a:xfrm>
          <a:prstGeom prst="rect">
            <a:avLst/>
          </a:prstGeom>
        </p:spPr>
        <p:txBody>
          <a:bodyPr wrap="square">
            <a:spAutoFit/>
          </a:bodyPr>
          <a:lstStyle/>
          <a:p>
            <a:r>
              <a:rPr lang="en-GB" sz="1600" dirty="0"/>
              <a:t>With regard to benign ovarian cysts in children and </a:t>
            </a:r>
            <a:r>
              <a:rPr lang="en-GB" sz="1600" dirty="0" err="1" smtClean="0"/>
              <a:t>adolescents,which</a:t>
            </a:r>
            <a:r>
              <a:rPr lang="en-GB" sz="1600" dirty="0" smtClean="0"/>
              <a:t> of the following is true  </a:t>
            </a:r>
          </a:p>
          <a:p>
            <a:endParaRPr lang="en-GB" sz="1600" dirty="0"/>
          </a:p>
          <a:p>
            <a:endParaRPr lang="en-GB" sz="1600" dirty="0" smtClean="0"/>
          </a:p>
          <a:p>
            <a:r>
              <a:rPr lang="en-GB" sz="1600" dirty="0"/>
              <a:t>A</a:t>
            </a:r>
            <a:r>
              <a:rPr lang="en-GB" sz="1600" dirty="0" smtClean="0"/>
              <a:t>. </a:t>
            </a:r>
            <a:r>
              <a:rPr lang="en-GB" sz="1600" dirty="0"/>
              <a:t>malignant </a:t>
            </a:r>
            <a:r>
              <a:rPr lang="en-GB" sz="1600" dirty="0" err="1"/>
              <a:t>teratomas</a:t>
            </a:r>
            <a:r>
              <a:rPr lang="en-GB" sz="1600" dirty="0"/>
              <a:t> account for about 1% of all </a:t>
            </a:r>
            <a:r>
              <a:rPr lang="en-GB" sz="1600" dirty="0" err="1"/>
              <a:t>teratomas</a:t>
            </a:r>
            <a:r>
              <a:rPr lang="en-GB" sz="1600" dirty="0"/>
              <a:t> in children. </a:t>
            </a:r>
            <a:endParaRPr lang="en-GB" sz="1600" dirty="0" smtClean="0"/>
          </a:p>
          <a:p>
            <a:endParaRPr lang="en-GB" sz="1600" dirty="0" smtClean="0"/>
          </a:p>
          <a:p>
            <a:endParaRPr lang="en-GB" sz="1600" dirty="0"/>
          </a:p>
          <a:p>
            <a:r>
              <a:rPr lang="en-GB" sz="1600" dirty="0"/>
              <a:t>B</a:t>
            </a:r>
            <a:r>
              <a:rPr lang="en-GB" sz="1600" dirty="0" smtClean="0"/>
              <a:t>. </a:t>
            </a:r>
            <a:r>
              <a:rPr lang="en-GB" sz="1600" dirty="0"/>
              <a:t>functional ovarian cysts account for about one-third of all paediatric adnexal masses. </a:t>
            </a:r>
            <a:endParaRPr lang="en-GB" sz="1600" dirty="0" smtClean="0"/>
          </a:p>
          <a:p>
            <a:endParaRPr lang="en-GB" sz="1600" dirty="0"/>
          </a:p>
          <a:p>
            <a:endParaRPr lang="en-GB" dirty="0" smtClean="0"/>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53</a:t>
            </a:fld>
            <a:endParaRPr lang="en-GB"/>
          </a:p>
        </p:txBody>
      </p:sp>
      <p:sp>
        <p:nvSpPr>
          <p:cNvPr id="5" name="Date Placeholder 4"/>
          <p:cNvSpPr>
            <a:spLocks noGrp="1"/>
          </p:cNvSpPr>
          <p:nvPr>
            <p:ph type="dt" sz="half" idx="10"/>
          </p:nvPr>
        </p:nvSpPr>
        <p:spPr/>
        <p:txBody>
          <a:bodyPr/>
          <a:lstStyle/>
          <a:p>
            <a:fld id="{C131F699-2FB5-492B-A922-29D10A6BC589}" type="datetime1">
              <a:rPr lang="en-GB" smtClean="0"/>
              <a:t>16/08/2021</a:t>
            </a:fld>
            <a:endParaRPr lang="en-GB"/>
          </a:p>
        </p:txBody>
      </p:sp>
      <p:sp>
        <p:nvSpPr>
          <p:cNvPr id="6" name="TextBox 5"/>
          <p:cNvSpPr txBox="1"/>
          <p:nvPr/>
        </p:nvSpPr>
        <p:spPr>
          <a:xfrm>
            <a:off x="179512" y="442868"/>
            <a:ext cx="833626" cy="307777"/>
          </a:xfrm>
          <a:prstGeom prst="rect">
            <a:avLst/>
          </a:prstGeom>
          <a:noFill/>
        </p:spPr>
        <p:txBody>
          <a:bodyPr wrap="none" rtlCol="0">
            <a:spAutoFit/>
          </a:bodyPr>
          <a:lstStyle/>
          <a:p>
            <a:r>
              <a:rPr lang="en-GB" sz="1400" dirty="0" smtClean="0"/>
              <a:t>SBA 15 </a:t>
            </a:r>
            <a:endParaRPr lang="en-GB" sz="1400" dirty="0"/>
          </a:p>
        </p:txBody>
      </p:sp>
    </p:spTree>
    <p:extLst>
      <p:ext uri="{BB962C8B-B14F-4D97-AF65-F5344CB8AC3E}">
        <p14:creationId xmlns:p14="http://schemas.microsoft.com/office/powerpoint/2010/main" val="590950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2067694"/>
            <a:ext cx="7632848" cy="369332"/>
          </a:xfrm>
          <a:prstGeom prst="rect">
            <a:avLst/>
          </a:prstGeom>
        </p:spPr>
        <p:txBody>
          <a:bodyPr wrap="square">
            <a:spAutoFit/>
          </a:bodyPr>
          <a:lstStyle/>
          <a:p>
            <a:r>
              <a:rPr lang="en-GB" dirty="0"/>
              <a:t>A. malignant </a:t>
            </a:r>
            <a:r>
              <a:rPr lang="en-GB" dirty="0" err="1"/>
              <a:t>teratomas</a:t>
            </a:r>
            <a:r>
              <a:rPr lang="en-GB" dirty="0"/>
              <a:t> account for about 1% of all </a:t>
            </a:r>
            <a:r>
              <a:rPr lang="en-GB" dirty="0" err="1"/>
              <a:t>teratomas</a:t>
            </a:r>
            <a:r>
              <a:rPr lang="en-GB" dirty="0"/>
              <a:t> in children. </a:t>
            </a: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54</a:t>
            </a:fld>
            <a:endParaRPr lang="en-GB"/>
          </a:p>
        </p:txBody>
      </p:sp>
      <p:sp>
        <p:nvSpPr>
          <p:cNvPr id="5" name="Date Placeholder 4"/>
          <p:cNvSpPr>
            <a:spLocks noGrp="1"/>
          </p:cNvSpPr>
          <p:nvPr>
            <p:ph type="dt" sz="half" idx="10"/>
          </p:nvPr>
        </p:nvSpPr>
        <p:spPr/>
        <p:txBody>
          <a:bodyPr/>
          <a:lstStyle/>
          <a:p>
            <a:fld id="{71415AEA-1632-4DDA-A8E9-FB5AF30E9B5E}" type="datetime1">
              <a:rPr lang="en-GB" smtClean="0"/>
              <a:t>16/08/2021</a:t>
            </a:fld>
            <a:endParaRPr lang="en-GB"/>
          </a:p>
        </p:txBody>
      </p:sp>
    </p:spTree>
    <p:extLst>
      <p:ext uri="{BB962C8B-B14F-4D97-AF65-F5344CB8AC3E}">
        <p14:creationId xmlns:p14="http://schemas.microsoft.com/office/powerpoint/2010/main" val="16597959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203598"/>
            <a:ext cx="8856984" cy="2185214"/>
          </a:xfrm>
          <a:prstGeom prst="rect">
            <a:avLst/>
          </a:prstGeom>
        </p:spPr>
        <p:txBody>
          <a:bodyPr wrap="square">
            <a:spAutoFit/>
          </a:bodyPr>
          <a:lstStyle/>
          <a:p>
            <a:r>
              <a:rPr lang="en-GB" dirty="0"/>
              <a:t>With regard to ovarian torsion</a:t>
            </a:r>
            <a:r>
              <a:rPr lang="en-GB" dirty="0" smtClean="0"/>
              <a:t>, which of the following is false  </a:t>
            </a:r>
            <a:endParaRPr lang="en-GB" dirty="0"/>
          </a:p>
          <a:p>
            <a:endParaRPr lang="en-GB" dirty="0" smtClean="0"/>
          </a:p>
          <a:p>
            <a:endParaRPr lang="en-GB" dirty="0"/>
          </a:p>
          <a:p>
            <a:r>
              <a:rPr lang="en-GB" dirty="0"/>
              <a:t>A</a:t>
            </a:r>
            <a:r>
              <a:rPr lang="en-GB" sz="1600" dirty="0" smtClean="0"/>
              <a:t>. </a:t>
            </a:r>
            <a:r>
              <a:rPr lang="en-GB" sz="1600" dirty="0"/>
              <a:t>it accounts for approximately 3% of all emergency gynaecological surgery.  </a:t>
            </a:r>
          </a:p>
          <a:p>
            <a:endParaRPr lang="en-GB" sz="1600" dirty="0"/>
          </a:p>
          <a:p>
            <a:r>
              <a:rPr lang="en-GB" sz="1600" dirty="0"/>
              <a:t>B</a:t>
            </a:r>
            <a:r>
              <a:rPr lang="en-GB" sz="1600" dirty="0" smtClean="0"/>
              <a:t>. </a:t>
            </a:r>
            <a:r>
              <a:rPr lang="en-GB" sz="1600" dirty="0"/>
              <a:t>laparoscopic </a:t>
            </a:r>
            <a:r>
              <a:rPr lang="en-GB" sz="1600" dirty="0" err="1"/>
              <a:t>detorsion</a:t>
            </a:r>
            <a:r>
              <a:rPr lang="en-GB" sz="1600" dirty="0"/>
              <a:t> appears to preserve ovarian </a:t>
            </a:r>
            <a:r>
              <a:rPr lang="en-GB" sz="1600" dirty="0" smtClean="0"/>
              <a:t>function</a:t>
            </a:r>
          </a:p>
          <a:p>
            <a:endParaRPr lang="en-GB" sz="1600" dirty="0"/>
          </a:p>
          <a:p>
            <a:r>
              <a:rPr lang="en-GB" sz="1600" dirty="0"/>
              <a:t>C. untwisting at the time of surgery should be followed by cystectomy if circulation returns.</a:t>
            </a: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55</a:t>
            </a:fld>
            <a:endParaRPr lang="en-GB"/>
          </a:p>
        </p:txBody>
      </p:sp>
      <p:sp>
        <p:nvSpPr>
          <p:cNvPr id="5" name="Date Placeholder 4"/>
          <p:cNvSpPr>
            <a:spLocks noGrp="1"/>
          </p:cNvSpPr>
          <p:nvPr>
            <p:ph type="dt" sz="half" idx="10"/>
          </p:nvPr>
        </p:nvSpPr>
        <p:spPr/>
        <p:txBody>
          <a:bodyPr/>
          <a:lstStyle/>
          <a:p>
            <a:fld id="{3A9EF156-E1BA-4B2D-8056-D3D1D7D9D88B}" type="datetime1">
              <a:rPr lang="en-GB" smtClean="0"/>
              <a:t>16/08/2021</a:t>
            </a:fld>
            <a:endParaRPr lang="en-GB"/>
          </a:p>
        </p:txBody>
      </p:sp>
      <p:sp>
        <p:nvSpPr>
          <p:cNvPr id="6" name="TextBox 5"/>
          <p:cNvSpPr txBox="1"/>
          <p:nvPr/>
        </p:nvSpPr>
        <p:spPr>
          <a:xfrm>
            <a:off x="179512" y="442868"/>
            <a:ext cx="833626" cy="307777"/>
          </a:xfrm>
          <a:prstGeom prst="rect">
            <a:avLst/>
          </a:prstGeom>
          <a:noFill/>
        </p:spPr>
        <p:txBody>
          <a:bodyPr wrap="none" rtlCol="0">
            <a:spAutoFit/>
          </a:bodyPr>
          <a:lstStyle/>
          <a:p>
            <a:r>
              <a:rPr lang="en-GB" sz="1400" dirty="0" smtClean="0"/>
              <a:t>SBA 16 </a:t>
            </a:r>
            <a:endParaRPr lang="en-GB" sz="1400" dirty="0"/>
          </a:p>
        </p:txBody>
      </p:sp>
    </p:spTree>
    <p:extLst>
      <p:ext uri="{BB962C8B-B14F-4D97-AF65-F5344CB8AC3E}">
        <p14:creationId xmlns:p14="http://schemas.microsoft.com/office/powerpoint/2010/main" val="39444564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491630"/>
            <a:ext cx="7056784" cy="707886"/>
          </a:xfrm>
          <a:prstGeom prst="rect">
            <a:avLst/>
          </a:prstGeom>
        </p:spPr>
        <p:txBody>
          <a:bodyPr wrap="square">
            <a:spAutoFit/>
          </a:bodyPr>
          <a:lstStyle/>
          <a:p>
            <a:r>
              <a:rPr lang="en-GB" sz="2000" dirty="0"/>
              <a:t>C. untwisting at the time of surgery should be followed by cystectomy if circulation returns.</a:t>
            </a: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56</a:t>
            </a:fld>
            <a:endParaRPr lang="en-GB"/>
          </a:p>
        </p:txBody>
      </p:sp>
      <p:sp>
        <p:nvSpPr>
          <p:cNvPr id="5" name="Date Placeholder 4"/>
          <p:cNvSpPr>
            <a:spLocks noGrp="1"/>
          </p:cNvSpPr>
          <p:nvPr>
            <p:ph type="dt" sz="half" idx="10"/>
          </p:nvPr>
        </p:nvSpPr>
        <p:spPr/>
        <p:txBody>
          <a:bodyPr/>
          <a:lstStyle/>
          <a:p>
            <a:fld id="{887D820D-BA25-432C-8FE5-E3A9E6369A8C}" type="datetime1">
              <a:rPr lang="en-GB" smtClean="0"/>
              <a:t>16/08/2021</a:t>
            </a:fld>
            <a:endParaRPr lang="en-GB"/>
          </a:p>
        </p:txBody>
      </p:sp>
    </p:spTree>
    <p:extLst>
      <p:ext uri="{BB962C8B-B14F-4D97-AF65-F5344CB8AC3E}">
        <p14:creationId xmlns:p14="http://schemas.microsoft.com/office/powerpoint/2010/main" val="17855848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951571"/>
            <a:ext cx="8568952" cy="3108543"/>
          </a:xfrm>
          <a:prstGeom prst="rect">
            <a:avLst/>
          </a:prstGeom>
        </p:spPr>
        <p:txBody>
          <a:bodyPr wrap="square">
            <a:spAutoFit/>
          </a:bodyPr>
          <a:lstStyle/>
          <a:p>
            <a:r>
              <a:rPr lang="en-GB" sz="1400" dirty="0"/>
              <a:t>With regard to ovarian reserve assessments</a:t>
            </a:r>
            <a:r>
              <a:rPr lang="en-GB" sz="1400" dirty="0" smtClean="0"/>
              <a:t>, </a:t>
            </a:r>
          </a:p>
          <a:p>
            <a:endParaRPr lang="en-GB" sz="1400" dirty="0"/>
          </a:p>
          <a:p>
            <a:r>
              <a:rPr lang="en-GB" sz="1400" dirty="0" smtClean="0"/>
              <a:t>which of the following is incorrect? </a:t>
            </a:r>
          </a:p>
          <a:p>
            <a:endParaRPr lang="en-GB" sz="1400" dirty="0" smtClean="0"/>
          </a:p>
          <a:p>
            <a:endParaRPr lang="en-GB" sz="1400" dirty="0"/>
          </a:p>
          <a:p>
            <a:r>
              <a:rPr lang="en-GB" sz="1400" dirty="0" smtClean="0"/>
              <a:t>A) ovarian </a:t>
            </a:r>
            <a:r>
              <a:rPr lang="en-GB" sz="1400" dirty="0"/>
              <a:t>cystectomy has been associated with a reduction in the ovarian reserve. </a:t>
            </a:r>
          </a:p>
          <a:p>
            <a:endParaRPr lang="en-GB" sz="1400" dirty="0" smtClean="0"/>
          </a:p>
          <a:p>
            <a:r>
              <a:rPr lang="en-GB" sz="1400" dirty="0" smtClean="0"/>
              <a:t>B)  </a:t>
            </a:r>
            <a:r>
              <a:rPr lang="en-GB" sz="1400" dirty="0"/>
              <a:t>they are recommended before ovarian cystectomy in women who have severe endometriosis and bilateral </a:t>
            </a:r>
            <a:r>
              <a:rPr lang="en-GB" sz="1400" dirty="0" err="1"/>
              <a:t>endometrioma</a:t>
            </a:r>
            <a:r>
              <a:rPr lang="en-GB" sz="1400" dirty="0"/>
              <a:t>. </a:t>
            </a:r>
            <a:endParaRPr lang="en-GB" sz="1400" dirty="0" smtClean="0"/>
          </a:p>
          <a:p>
            <a:endParaRPr lang="en-GB" sz="1400" dirty="0"/>
          </a:p>
          <a:p>
            <a:r>
              <a:rPr lang="en-GB" sz="1400" dirty="0" smtClean="0"/>
              <a:t>C)In case of ovarian cystectomy  </a:t>
            </a:r>
            <a:r>
              <a:rPr lang="en-GB" sz="1400" dirty="0"/>
              <a:t>the initial incision on the cyst should be made close to the </a:t>
            </a:r>
            <a:r>
              <a:rPr lang="en-GB" sz="1400" dirty="0" err="1"/>
              <a:t>mesovarium</a:t>
            </a:r>
            <a:r>
              <a:rPr lang="en-GB" sz="1400" dirty="0"/>
              <a:t>. </a:t>
            </a:r>
            <a:endParaRPr lang="en-GB" sz="1400" dirty="0" smtClean="0"/>
          </a:p>
          <a:p>
            <a:endParaRPr lang="en-GB" sz="1400" dirty="0"/>
          </a:p>
          <a:p>
            <a:r>
              <a:rPr lang="en-GB" sz="1400" dirty="0" smtClean="0"/>
              <a:t>D)  In case of ovarian cystectomy </a:t>
            </a:r>
            <a:r>
              <a:rPr lang="en-GB" sz="1400" dirty="0" err="1" smtClean="0"/>
              <a:t>gonadotrophin</a:t>
            </a:r>
            <a:r>
              <a:rPr lang="en-GB" sz="1400" dirty="0" smtClean="0"/>
              <a:t>-releasing </a:t>
            </a:r>
            <a:r>
              <a:rPr lang="en-GB" sz="1400" dirty="0"/>
              <a:t>hormone agonist therapy is used for large </a:t>
            </a:r>
            <a:r>
              <a:rPr lang="en-GB" sz="1400" dirty="0" err="1"/>
              <a:t>endometriomas</a:t>
            </a:r>
            <a:r>
              <a:rPr lang="en-GB" sz="1400" dirty="0"/>
              <a:t> to reduce the thickness of the cyst wall. </a:t>
            </a: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57</a:t>
            </a:fld>
            <a:endParaRPr lang="en-GB"/>
          </a:p>
        </p:txBody>
      </p:sp>
      <p:sp>
        <p:nvSpPr>
          <p:cNvPr id="5" name="Date Placeholder 4"/>
          <p:cNvSpPr>
            <a:spLocks noGrp="1"/>
          </p:cNvSpPr>
          <p:nvPr>
            <p:ph type="dt" sz="half" idx="10"/>
          </p:nvPr>
        </p:nvSpPr>
        <p:spPr/>
        <p:txBody>
          <a:bodyPr/>
          <a:lstStyle/>
          <a:p>
            <a:fld id="{68B19A0D-41D6-45EA-BA80-5CC5BB580239}" type="datetime1">
              <a:rPr lang="en-GB" smtClean="0"/>
              <a:t>16/08/2021</a:t>
            </a:fld>
            <a:endParaRPr lang="en-GB"/>
          </a:p>
        </p:txBody>
      </p:sp>
      <p:sp>
        <p:nvSpPr>
          <p:cNvPr id="6" name="TextBox 5"/>
          <p:cNvSpPr txBox="1"/>
          <p:nvPr/>
        </p:nvSpPr>
        <p:spPr>
          <a:xfrm>
            <a:off x="179512" y="442868"/>
            <a:ext cx="833626" cy="307777"/>
          </a:xfrm>
          <a:prstGeom prst="rect">
            <a:avLst/>
          </a:prstGeom>
          <a:noFill/>
        </p:spPr>
        <p:txBody>
          <a:bodyPr wrap="none" rtlCol="0">
            <a:spAutoFit/>
          </a:bodyPr>
          <a:lstStyle/>
          <a:p>
            <a:r>
              <a:rPr lang="en-GB" sz="1400" dirty="0" smtClean="0"/>
              <a:t>SBA 17 </a:t>
            </a:r>
            <a:endParaRPr lang="en-GB" sz="1400" dirty="0"/>
          </a:p>
        </p:txBody>
      </p:sp>
    </p:spTree>
    <p:extLst>
      <p:ext uri="{BB962C8B-B14F-4D97-AF65-F5344CB8AC3E}">
        <p14:creationId xmlns:p14="http://schemas.microsoft.com/office/powerpoint/2010/main" val="34968027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851670"/>
            <a:ext cx="7056784" cy="923330"/>
          </a:xfrm>
          <a:prstGeom prst="rect">
            <a:avLst/>
          </a:prstGeom>
        </p:spPr>
        <p:txBody>
          <a:bodyPr wrap="square">
            <a:spAutoFit/>
          </a:bodyPr>
          <a:lstStyle/>
          <a:p>
            <a:r>
              <a:rPr lang="en-GB" dirty="0"/>
              <a:t>C)In case of ovarian cystectomy  the initial incision on the cyst </a:t>
            </a:r>
            <a:endParaRPr lang="en-GB" dirty="0" smtClean="0"/>
          </a:p>
          <a:p>
            <a:endParaRPr lang="en-GB" dirty="0"/>
          </a:p>
          <a:p>
            <a:r>
              <a:rPr lang="en-GB" dirty="0" smtClean="0"/>
              <a:t>   should </a:t>
            </a:r>
            <a:r>
              <a:rPr lang="en-GB" dirty="0"/>
              <a:t>be made close to the </a:t>
            </a:r>
            <a:r>
              <a:rPr lang="en-GB" dirty="0" err="1"/>
              <a:t>mesovarium</a:t>
            </a:r>
            <a:r>
              <a:rPr lang="en-GB" dirty="0"/>
              <a:t>. </a:t>
            </a: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58</a:t>
            </a:fld>
            <a:endParaRPr lang="en-GB"/>
          </a:p>
        </p:txBody>
      </p:sp>
      <p:sp>
        <p:nvSpPr>
          <p:cNvPr id="5" name="Date Placeholder 4"/>
          <p:cNvSpPr>
            <a:spLocks noGrp="1"/>
          </p:cNvSpPr>
          <p:nvPr>
            <p:ph type="dt" sz="half" idx="10"/>
          </p:nvPr>
        </p:nvSpPr>
        <p:spPr/>
        <p:txBody>
          <a:bodyPr/>
          <a:lstStyle/>
          <a:p>
            <a:fld id="{0DB352FF-FF08-46B7-97F8-729858ABFF6F}" type="datetime1">
              <a:rPr lang="en-GB" smtClean="0"/>
              <a:t>16/08/2021</a:t>
            </a:fld>
            <a:endParaRPr lang="en-GB"/>
          </a:p>
        </p:txBody>
      </p:sp>
    </p:spTree>
    <p:extLst>
      <p:ext uri="{BB962C8B-B14F-4D97-AF65-F5344CB8AC3E}">
        <p14:creationId xmlns:p14="http://schemas.microsoft.com/office/powerpoint/2010/main" val="29160103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59</a:t>
            </a:fld>
            <a:endParaRPr lang="en-GB"/>
          </a:p>
        </p:txBody>
      </p:sp>
      <p:sp>
        <p:nvSpPr>
          <p:cNvPr id="5" name="Date Placeholder 4"/>
          <p:cNvSpPr>
            <a:spLocks noGrp="1"/>
          </p:cNvSpPr>
          <p:nvPr>
            <p:ph type="dt" sz="half" idx="10"/>
          </p:nvPr>
        </p:nvSpPr>
        <p:spPr/>
        <p:txBody>
          <a:bodyPr/>
          <a:lstStyle/>
          <a:p>
            <a:fld id="{E03CA52C-57CD-4CA2-A43A-151D64AF67B8}" type="datetime1">
              <a:rPr lang="en-GB" smtClean="0"/>
              <a:t>16/08/2021</a:t>
            </a:fld>
            <a:endParaRPr lang="en-GB"/>
          </a:p>
        </p:txBody>
      </p:sp>
      <p:pic>
        <p:nvPicPr>
          <p:cNvPr id="5122"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67494"/>
            <a:ext cx="9180512" cy="48760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05271" y="3579862"/>
            <a:ext cx="3447034" cy="400110"/>
          </a:xfrm>
          <a:prstGeom prst="rect">
            <a:avLst/>
          </a:prstGeom>
        </p:spPr>
        <p:txBody>
          <a:bodyPr wrap="none">
            <a:spAutoFit/>
          </a:bodyPr>
          <a:lstStyle/>
          <a:p>
            <a:r>
              <a:rPr lang="en-GB" sz="2000" dirty="0" smtClean="0">
                <a:solidFill>
                  <a:schemeClr val="bg1"/>
                </a:solidFill>
              </a:rPr>
              <a:t>Very advanced maternal age</a:t>
            </a:r>
            <a:endParaRPr lang="en-GB" sz="2000" dirty="0">
              <a:solidFill>
                <a:schemeClr val="bg1"/>
              </a:solidFill>
            </a:endParaRPr>
          </a:p>
        </p:txBody>
      </p:sp>
    </p:spTree>
    <p:extLst>
      <p:ext uri="{BB962C8B-B14F-4D97-AF65-F5344CB8AC3E}">
        <p14:creationId xmlns:p14="http://schemas.microsoft.com/office/powerpoint/2010/main" val="3650211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8118A-5FD8-4D49-8AB5-2830736CA372}" type="datetime1">
              <a:rPr lang="en-GB" smtClean="0"/>
              <a:t>16/08/2021</a:t>
            </a:fld>
            <a:endParaRPr lang="en-GB"/>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6</a:t>
            </a:fld>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39502"/>
            <a:ext cx="6984776"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0170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8118A-5FD8-4D49-8AB5-2830736CA372}" type="datetime1">
              <a:rPr lang="en-GB" smtClean="0"/>
              <a:t>16/08/2021</a:t>
            </a:fld>
            <a:endParaRPr lang="en-GB"/>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60</a:t>
            </a:fld>
            <a:endParaRPr lang="en-GB"/>
          </a:p>
        </p:txBody>
      </p:sp>
      <p:sp>
        <p:nvSpPr>
          <p:cNvPr id="5" name="Rectangle 4"/>
          <p:cNvSpPr/>
          <p:nvPr/>
        </p:nvSpPr>
        <p:spPr>
          <a:xfrm>
            <a:off x="35496" y="411510"/>
            <a:ext cx="9145016" cy="3970318"/>
          </a:xfrm>
          <a:prstGeom prst="rect">
            <a:avLst/>
          </a:prstGeom>
        </p:spPr>
        <p:txBody>
          <a:bodyPr wrap="square">
            <a:spAutoFit/>
          </a:bodyPr>
          <a:lstStyle/>
          <a:p>
            <a:r>
              <a:rPr lang="en-GB" sz="1200" b="1" dirty="0">
                <a:solidFill>
                  <a:srgbClr val="C00000"/>
                </a:solidFill>
              </a:rPr>
              <a:t>very advanced maternal age’ </a:t>
            </a:r>
            <a:endParaRPr lang="en-GB" sz="1200" b="1" dirty="0" smtClean="0">
              <a:solidFill>
                <a:srgbClr val="C00000"/>
              </a:solidFill>
            </a:endParaRPr>
          </a:p>
          <a:p>
            <a:endParaRPr lang="en-GB" sz="1200" b="1" dirty="0">
              <a:solidFill>
                <a:srgbClr val="C00000"/>
              </a:solidFill>
            </a:endParaRPr>
          </a:p>
          <a:p>
            <a:r>
              <a:rPr lang="en-GB" sz="1200" dirty="0" smtClean="0"/>
              <a:t>(</a:t>
            </a:r>
            <a:r>
              <a:rPr lang="en-GB" sz="1200" dirty="0" err="1"/>
              <a:t>vAMA</a:t>
            </a:r>
            <a:r>
              <a:rPr lang="en-GB" sz="1200" dirty="0"/>
              <a:t>) to refer to women who are </a:t>
            </a:r>
            <a:r>
              <a:rPr lang="en-GB" sz="1200" b="1" dirty="0">
                <a:solidFill>
                  <a:srgbClr val="C00000"/>
                </a:solidFill>
              </a:rPr>
              <a:t>aged 45 years or more </a:t>
            </a:r>
            <a:r>
              <a:rPr lang="en-GB" sz="1200" dirty="0"/>
              <a:t>at the time of </a:t>
            </a:r>
            <a:r>
              <a:rPr lang="en-GB" sz="1200" dirty="0" smtClean="0"/>
              <a:t>delivery</a:t>
            </a:r>
          </a:p>
          <a:p>
            <a:endParaRPr lang="en-GB" sz="1200" dirty="0"/>
          </a:p>
          <a:p>
            <a:r>
              <a:rPr lang="en-GB" sz="1200" b="1" dirty="0">
                <a:solidFill>
                  <a:srgbClr val="C00000"/>
                </a:solidFill>
              </a:rPr>
              <a:t>Spontaneous conception </a:t>
            </a:r>
            <a:r>
              <a:rPr lang="en-GB" sz="1200" dirty="0"/>
              <a:t>in women of </a:t>
            </a:r>
            <a:r>
              <a:rPr lang="en-GB" sz="1200" dirty="0" err="1"/>
              <a:t>vAMA</a:t>
            </a:r>
            <a:r>
              <a:rPr lang="en-GB" sz="1200" dirty="0"/>
              <a:t> is </a:t>
            </a:r>
            <a:r>
              <a:rPr lang="en-GB" sz="1200" b="1" dirty="0">
                <a:solidFill>
                  <a:srgbClr val="C00000"/>
                </a:solidFill>
              </a:rPr>
              <a:t>rare,</a:t>
            </a:r>
            <a:r>
              <a:rPr lang="en-GB" sz="1200" dirty="0"/>
              <a:t> but </a:t>
            </a:r>
            <a:r>
              <a:rPr lang="en-GB" sz="1200" b="1" dirty="0">
                <a:solidFill>
                  <a:srgbClr val="C00000"/>
                </a:solidFill>
              </a:rPr>
              <a:t>more common in </a:t>
            </a:r>
            <a:r>
              <a:rPr lang="en-GB" sz="1200" b="1" dirty="0" err="1">
                <a:solidFill>
                  <a:srgbClr val="C00000"/>
                </a:solidFill>
              </a:rPr>
              <a:t>parous</a:t>
            </a:r>
            <a:r>
              <a:rPr lang="en-GB" sz="1200" b="1" dirty="0">
                <a:solidFill>
                  <a:srgbClr val="C00000"/>
                </a:solidFill>
              </a:rPr>
              <a:t> </a:t>
            </a:r>
            <a:r>
              <a:rPr lang="en-GB" sz="1200" b="1" dirty="0" smtClean="0">
                <a:solidFill>
                  <a:srgbClr val="C00000"/>
                </a:solidFill>
              </a:rPr>
              <a:t>women.</a:t>
            </a:r>
          </a:p>
          <a:p>
            <a:endParaRPr lang="en-GB" sz="1200" dirty="0"/>
          </a:p>
          <a:p>
            <a:r>
              <a:rPr lang="en-GB" sz="1200" dirty="0" smtClean="0"/>
              <a:t>Conception </a:t>
            </a:r>
            <a:r>
              <a:rPr lang="en-GB" sz="1200" dirty="0"/>
              <a:t>using autologous embryos is also rare</a:t>
            </a:r>
            <a:r>
              <a:rPr lang="en-GB" sz="1200" dirty="0" smtClean="0"/>
              <a:t>;</a:t>
            </a:r>
          </a:p>
          <a:p>
            <a:endParaRPr lang="en-GB" sz="1200" dirty="0"/>
          </a:p>
          <a:p>
            <a:r>
              <a:rPr lang="en-GB" sz="1200" dirty="0" smtClean="0"/>
              <a:t> </a:t>
            </a:r>
            <a:r>
              <a:rPr lang="en-GB" sz="1200" dirty="0"/>
              <a:t>the </a:t>
            </a:r>
            <a:r>
              <a:rPr lang="en-GB" sz="1200" dirty="0">
                <a:solidFill>
                  <a:srgbClr val="C00000"/>
                </a:solidFill>
              </a:rPr>
              <a:t>live birth rate is 2.9% </a:t>
            </a:r>
            <a:r>
              <a:rPr lang="en-GB" sz="1200" dirty="0"/>
              <a:t>in a cycle for </a:t>
            </a:r>
            <a:r>
              <a:rPr lang="en-GB" sz="1200" dirty="0">
                <a:solidFill>
                  <a:srgbClr val="C00000"/>
                </a:solidFill>
              </a:rPr>
              <a:t>women aged 45 years. </a:t>
            </a:r>
            <a:endParaRPr lang="en-GB" sz="1200" dirty="0" smtClean="0">
              <a:solidFill>
                <a:srgbClr val="C00000"/>
              </a:solidFill>
            </a:endParaRPr>
          </a:p>
          <a:p>
            <a:endParaRPr lang="en-GB" sz="1200" dirty="0"/>
          </a:p>
          <a:p>
            <a:r>
              <a:rPr lang="en-GB" sz="1200" dirty="0"/>
              <a:t>the live birth rate was so low, it was reported as being </a:t>
            </a:r>
            <a:r>
              <a:rPr lang="en-GB" sz="1200" b="1" dirty="0">
                <a:solidFill>
                  <a:srgbClr val="C00000"/>
                </a:solidFill>
              </a:rPr>
              <a:t>0</a:t>
            </a:r>
            <a:r>
              <a:rPr lang="en-GB" sz="1200" b="1" dirty="0" smtClean="0">
                <a:solidFill>
                  <a:srgbClr val="C00000"/>
                </a:solidFill>
              </a:rPr>
              <a:t>%</a:t>
            </a:r>
            <a:r>
              <a:rPr lang="en-GB" sz="1200" dirty="0" smtClean="0"/>
              <a:t>,for </a:t>
            </a:r>
            <a:r>
              <a:rPr lang="en-GB" sz="1200" dirty="0"/>
              <a:t>women aged </a:t>
            </a:r>
            <a:r>
              <a:rPr lang="en-GB" sz="1200" b="1" dirty="0">
                <a:solidFill>
                  <a:srgbClr val="C00000"/>
                </a:solidFill>
              </a:rPr>
              <a:t>46 years </a:t>
            </a:r>
            <a:r>
              <a:rPr lang="en-GB" sz="1200" dirty="0"/>
              <a:t>and older</a:t>
            </a:r>
            <a:r>
              <a:rPr lang="en-GB" sz="1200" dirty="0" smtClean="0"/>
              <a:t>,</a:t>
            </a:r>
          </a:p>
          <a:p>
            <a:endParaRPr lang="en-GB" sz="1200" dirty="0"/>
          </a:p>
          <a:p>
            <a:r>
              <a:rPr lang="en-GB" sz="1200" dirty="0"/>
              <a:t> women of </a:t>
            </a:r>
            <a:r>
              <a:rPr lang="en-GB" sz="1200" dirty="0" err="1"/>
              <a:t>vAMA</a:t>
            </a:r>
            <a:r>
              <a:rPr lang="en-GB" sz="1200" dirty="0"/>
              <a:t>, focusing on women aged 48 years and over,</a:t>
            </a:r>
          </a:p>
          <a:p>
            <a:endParaRPr lang="en-GB" sz="1200" dirty="0"/>
          </a:p>
          <a:p>
            <a:r>
              <a:rPr lang="en-GB" sz="1200" dirty="0"/>
              <a:t>It showed that 78% of the women delivering had conceived using ART.</a:t>
            </a:r>
          </a:p>
          <a:p>
            <a:endParaRPr lang="en-GB" sz="1200" dirty="0" smtClean="0"/>
          </a:p>
          <a:p>
            <a:r>
              <a:rPr lang="en-GB" sz="1200" dirty="0" smtClean="0"/>
              <a:t>Of </a:t>
            </a:r>
            <a:r>
              <a:rPr lang="en-GB" sz="1200" dirty="0"/>
              <a:t>these, 51% had assisted conception performed outside the UK, </a:t>
            </a:r>
          </a:p>
          <a:p>
            <a:r>
              <a:rPr lang="en-GB" sz="1200" dirty="0"/>
              <a:t>                91% reported using egg donation and 21% had used donor sperm. </a:t>
            </a:r>
          </a:p>
          <a:p>
            <a:endParaRPr lang="en-GB" sz="1200" dirty="0"/>
          </a:p>
          <a:p>
            <a:r>
              <a:rPr lang="en-GB" sz="1200" dirty="0"/>
              <a:t>Of these women, 40% had one embryo transferred, 45% had two embryos transferred and 15% had three or more embryos transferred. Just under half of those who had multiple embryos transferred went on to have a multiple </a:t>
            </a:r>
            <a:r>
              <a:rPr lang="en-GB" sz="1200" dirty="0" smtClean="0"/>
              <a:t>pregnancy.</a:t>
            </a:r>
            <a:endParaRPr lang="en-GB" sz="1200" dirty="0"/>
          </a:p>
        </p:txBody>
      </p:sp>
    </p:spTree>
    <p:extLst>
      <p:ext uri="{BB962C8B-B14F-4D97-AF65-F5344CB8AC3E}">
        <p14:creationId xmlns:p14="http://schemas.microsoft.com/office/powerpoint/2010/main" val="16127527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6" y="318954"/>
            <a:ext cx="9036496" cy="1754326"/>
          </a:xfrm>
          <a:prstGeom prst="rect">
            <a:avLst/>
          </a:prstGeom>
        </p:spPr>
        <p:txBody>
          <a:bodyPr wrap="square">
            <a:spAutoFit/>
          </a:bodyPr>
          <a:lstStyle/>
          <a:p>
            <a:r>
              <a:rPr lang="en-GB" sz="1200" dirty="0" smtClean="0"/>
              <a:t>.Pre-</a:t>
            </a:r>
            <a:r>
              <a:rPr lang="en-GB" sz="1200" dirty="0" err="1" smtClean="0"/>
              <a:t>eclampsia</a:t>
            </a:r>
            <a:r>
              <a:rPr lang="en-GB" sz="1200" dirty="0" smtClean="0"/>
              <a:t> complicates just </a:t>
            </a:r>
            <a:r>
              <a:rPr lang="en-GB" sz="1200" b="1" dirty="0" smtClean="0">
                <a:solidFill>
                  <a:srgbClr val="C00000"/>
                </a:solidFill>
              </a:rPr>
              <a:t>1.1%</a:t>
            </a:r>
            <a:r>
              <a:rPr lang="en-GB" sz="1200" dirty="0" smtClean="0"/>
              <a:t> of </a:t>
            </a:r>
            <a:r>
              <a:rPr lang="en-GB" sz="1200" b="1" dirty="0" smtClean="0"/>
              <a:t>natural conception </a:t>
            </a:r>
            <a:r>
              <a:rPr lang="en-GB" sz="1200" dirty="0" smtClean="0"/>
              <a:t>pregnancies and </a:t>
            </a:r>
          </a:p>
          <a:p>
            <a:endParaRPr lang="en-GB" sz="1200" dirty="0"/>
          </a:p>
          <a:p>
            <a:r>
              <a:rPr lang="en-GB" sz="1200" dirty="0" smtClean="0"/>
              <a:t>                                                  </a:t>
            </a:r>
            <a:r>
              <a:rPr lang="en-GB" sz="1200" b="1" dirty="0" smtClean="0">
                <a:solidFill>
                  <a:srgbClr val="C00000"/>
                </a:solidFill>
              </a:rPr>
              <a:t>12.6%</a:t>
            </a:r>
            <a:r>
              <a:rPr lang="en-GB" sz="1200" dirty="0" smtClean="0"/>
              <a:t> of  </a:t>
            </a:r>
            <a:r>
              <a:rPr lang="en-GB" sz="1200" b="1" dirty="0" smtClean="0"/>
              <a:t>oocyte donation </a:t>
            </a:r>
            <a:r>
              <a:rPr lang="en-GB" sz="1200" dirty="0" smtClean="0"/>
              <a:t>conceptions in women of </a:t>
            </a:r>
            <a:r>
              <a:rPr lang="en-GB" sz="1200" dirty="0" err="1" smtClean="0"/>
              <a:t>vAMA</a:t>
            </a:r>
            <a:r>
              <a:rPr lang="en-GB" sz="1200" dirty="0" smtClean="0"/>
              <a:t>.</a:t>
            </a:r>
          </a:p>
          <a:p>
            <a:endParaRPr lang="en-GB" sz="1200" dirty="0"/>
          </a:p>
          <a:p>
            <a:r>
              <a:rPr lang="en-GB" sz="1200" dirty="0" smtClean="0"/>
              <a:t>Women </a:t>
            </a:r>
            <a:r>
              <a:rPr lang="en-GB" sz="1200" dirty="0"/>
              <a:t>of </a:t>
            </a:r>
            <a:r>
              <a:rPr lang="en-GB" sz="1200" b="1" dirty="0" err="1"/>
              <a:t>vAMA</a:t>
            </a:r>
            <a:r>
              <a:rPr lang="en-GB" sz="1200" dirty="0"/>
              <a:t> who become pregnant as a </a:t>
            </a:r>
            <a:r>
              <a:rPr lang="en-GB" sz="1200" b="1" dirty="0"/>
              <a:t>consequence of ART </a:t>
            </a:r>
            <a:r>
              <a:rPr lang="en-GB" sz="1200" dirty="0"/>
              <a:t>should, like all women, have a risk assessment at booking; they should be offered </a:t>
            </a:r>
            <a:r>
              <a:rPr lang="en-GB" sz="1200" b="1" dirty="0"/>
              <a:t>low-dose aspirin (150 mg) from 12 weeks of gestation until </a:t>
            </a:r>
            <a:r>
              <a:rPr lang="en-GB" sz="1200" b="1" dirty="0" smtClean="0"/>
              <a:t>delivery.</a:t>
            </a:r>
          </a:p>
          <a:p>
            <a:endParaRPr lang="en-GB" sz="1200" dirty="0" smtClean="0"/>
          </a:p>
          <a:p>
            <a:endParaRPr lang="en-GB" sz="1200" b="1" dirty="0" smtClean="0"/>
          </a:p>
          <a:p>
            <a:r>
              <a:rPr lang="en-GB" sz="1200" dirty="0" smtClean="0"/>
              <a:t>SGA. Miscarriage rates increase with increasing maternal age. In women of </a:t>
            </a:r>
            <a:r>
              <a:rPr lang="en-GB" sz="1200" dirty="0" err="1" smtClean="0"/>
              <a:t>vAMA</a:t>
            </a:r>
            <a:r>
              <a:rPr lang="en-GB" sz="1200" dirty="0" smtClean="0"/>
              <a:t>, the </a:t>
            </a:r>
            <a:r>
              <a:rPr lang="en-GB" sz="1200" b="1" dirty="0" smtClean="0"/>
              <a:t>overall risk of miscarriage is 53%</a:t>
            </a:r>
            <a:endParaRPr lang="en-GB" sz="1200" b="1" dirty="0"/>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61</a:t>
            </a:fld>
            <a:endParaRPr lang="en-GB"/>
          </a:p>
        </p:txBody>
      </p:sp>
      <p:sp>
        <p:nvSpPr>
          <p:cNvPr id="5" name="Date Placeholder 4"/>
          <p:cNvSpPr>
            <a:spLocks noGrp="1"/>
          </p:cNvSpPr>
          <p:nvPr>
            <p:ph type="dt" sz="half" idx="10"/>
          </p:nvPr>
        </p:nvSpPr>
        <p:spPr/>
        <p:txBody>
          <a:bodyPr/>
          <a:lstStyle/>
          <a:p>
            <a:fld id="{A0218613-B950-4564-9947-7E5C49B7F54A}" type="datetime1">
              <a:rPr lang="en-GB" smtClean="0"/>
              <a:t>16/08/2021</a:t>
            </a:fld>
            <a:endParaRPr lang="en-GB"/>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283718"/>
            <a:ext cx="4875262" cy="2859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777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318" y="267494"/>
            <a:ext cx="7810500" cy="486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GB" smtClean="0"/>
              <a:t>MRCOG Part 2  Course By Ghada Badran</a:t>
            </a:r>
            <a:endParaRPr lang="en-GB"/>
          </a:p>
        </p:txBody>
      </p:sp>
      <p:sp>
        <p:nvSpPr>
          <p:cNvPr id="3" name="Slide Number Placeholder 2"/>
          <p:cNvSpPr>
            <a:spLocks noGrp="1"/>
          </p:cNvSpPr>
          <p:nvPr>
            <p:ph type="sldNum" sz="quarter" idx="12"/>
          </p:nvPr>
        </p:nvSpPr>
        <p:spPr/>
        <p:txBody>
          <a:bodyPr/>
          <a:lstStyle/>
          <a:p>
            <a:fld id="{9AA40019-22AB-448D-8A24-D05CBB4E68E1}" type="slidenum">
              <a:rPr lang="en-GB" smtClean="0"/>
              <a:t>62</a:t>
            </a:fld>
            <a:endParaRPr lang="en-GB"/>
          </a:p>
        </p:txBody>
      </p:sp>
      <p:sp>
        <p:nvSpPr>
          <p:cNvPr id="4" name="Date Placeholder 3"/>
          <p:cNvSpPr>
            <a:spLocks noGrp="1"/>
          </p:cNvSpPr>
          <p:nvPr>
            <p:ph type="dt" sz="half" idx="10"/>
          </p:nvPr>
        </p:nvSpPr>
        <p:spPr/>
        <p:txBody>
          <a:bodyPr/>
          <a:lstStyle/>
          <a:p>
            <a:fld id="{DFCF20C2-9A6D-4E14-BD79-D867C1145B92}" type="datetime1">
              <a:rPr lang="en-GB" smtClean="0"/>
              <a:t>16/08/2021</a:t>
            </a:fld>
            <a:endParaRPr lang="en-GB"/>
          </a:p>
        </p:txBody>
      </p:sp>
    </p:spTree>
    <p:extLst>
      <p:ext uri="{BB962C8B-B14F-4D97-AF65-F5344CB8AC3E}">
        <p14:creationId xmlns:p14="http://schemas.microsoft.com/office/powerpoint/2010/main" val="35004679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11510"/>
            <a:ext cx="8784976" cy="3046988"/>
          </a:xfrm>
          <a:prstGeom prst="rect">
            <a:avLst/>
          </a:prstGeom>
        </p:spPr>
        <p:txBody>
          <a:bodyPr wrap="square">
            <a:spAutoFit/>
          </a:bodyPr>
          <a:lstStyle/>
          <a:p>
            <a:r>
              <a:rPr lang="en-GB" sz="1200" b="1" dirty="0" smtClean="0">
                <a:solidFill>
                  <a:srgbClr val="C00000"/>
                </a:solidFill>
              </a:rPr>
              <a:t>The risk of an ectopic pregnancy </a:t>
            </a:r>
            <a:r>
              <a:rPr lang="en-GB" sz="1200" dirty="0" smtClean="0"/>
              <a:t>in women with </a:t>
            </a:r>
            <a:r>
              <a:rPr lang="en-GB" sz="1200" dirty="0" err="1" smtClean="0"/>
              <a:t>vAMA</a:t>
            </a:r>
            <a:r>
              <a:rPr lang="en-GB" sz="1200" dirty="0" smtClean="0"/>
              <a:t> </a:t>
            </a:r>
            <a:r>
              <a:rPr lang="en-GB" sz="1200" b="1" dirty="0" smtClean="0"/>
              <a:t>is </a:t>
            </a:r>
            <a:r>
              <a:rPr lang="en-GB" sz="1200" b="1" dirty="0" smtClean="0">
                <a:solidFill>
                  <a:srgbClr val="C00000"/>
                </a:solidFill>
              </a:rPr>
              <a:t>three times </a:t>
            </a:r>
            <a:r>
              <a:rPr lang="en-GB" sz="1200" dirty="0" smtClean="0"/>
              <a:t>the overall risk of ectopic pregnancy in all women</a:t>
            </a:r>
            <a:r>
              <a:rPr lang="en-GB" sz="1200" dirty="0"/>
              <a:t>.</a:t>
            </a:r>
            <a:endParaRPr lang="en-GB" sz="1200" dirty="0" smtClean="0"/>
          </a:p>
          <a:p>
            <a:endParaRPr lang="en-GB" sz="1200" dirty="0" smtClean="0"/>
          </a:p>
          <a:p>
            <a:endParaRPr lang="en-GB" sz="1200" dirty="0"/>
          </a:p>
          <a:p>
            <a:r>
              <a:rPr lang="en-GB" sz="1200" dirty="0" smtClean="0"/>
              <a:t>Clinicians should be aware there is some evidence that women aged 40 years and older with ectopic pregnancies are </a:t>
            </a:r>
            <a:r>
              <a:rPr lang="en-GB" sz="1200" b="1" dirty="0" smtClean="0">
                <a:solidFill>
                  <a:schemeClr val="accent1"/>
                </a:solidFill>
              </a:rPr>
              <a:t>twice</a:t>
            </a:r>
            <a:r>
              <a:rPr lang="en-GB" sz="1200" dirty="0" smtClean="0"/>
              <a:t> as likely to need </a:t>
            </a:r>
            <a:r>
              <a:rPr lang="en-GB" sz="1200" b="1" dirty="0" smtClean="0">
                <a:solidFill>
                  <a:srgbClr val="C00000"/>
                </a:solidFill>
              </a:rPr>
              <a:t>a blood transfusion </a:t>
            </a:r>
            <a:r>
              <a:rPr lang="en-GB" sz="1200" dirty="0" smtClean="0"/>
              <a:t>than younger women.</a:t>
            </a:r>
          </a:p>
          <a:p>
            <a:endParaRPr lang="en-GB" sz="1200" dirty="0" smtClean="0"/>
          </a:p>
          <a:p>
            <a:endParaRPr lang="en-GB" sz="1200" dirty="0"/>
          </a:p>
          <a:p>
            <a:r>
              <a:rPr lang="en-GB" sz="1200" dirty="0" smtClean="0"/>
              <a:t>A VTE reassessment after miscarriage or ectopic pregnancy should be performed, following findings from the most recent confidential enquiry into maternal deaths in the UK.</a:t>
            </a:r>
          </a:p>
          <a:p>
            <a:endParaRPr lang="en-GB" sz="1200" dirty="0" smtClean="0"/>
          </a:p>
          <a:p>
            <a:endParaRPr lang="en-GB" sz="1200" dirty="0"/>
          </a:p>
          <a:p>
            <a:r>
              <a:rPr lang="en-GB" sz="1200" dirty="0" smtClean="0"/>
              <a:t>women of </a:t>
            </a:r>
            <a:r>
              <a:rPr lang="en-GB" sz="1200" dirty="0" err="1" smtClean="0"/>
              <a:t>vAMA</a:t>
            </a:r>
            <a:r>
              <a:rPr lang="en-GB" sz="1200" dirty="0" smtClean="0"/>
              <a:t> have consistently recorded the highest multiple pregnancy rate, secondary to increasing availability of ART and the number of embryos transferred.</a:t>
            </a:r>
          </a:p>
          <a:p>
            <a:endParaRPr lang="en-GB" sz="1200" dirty="0"/>
          </a:p>
          <a:p>
            <a:r>
              <a:rPr lang="en-GB" sz="1200" dirty="0"/>
              <a:t>women of </a:t>
            </a:r>
            <a:r>
              <a:rPr lang="en-GB" sz="1200" dirty="0" err="1"/>
              <a:t>vAMA</a:t>
            </a:r>
            <a:r>
              <a:rPr lang="en-GB" sz="1200" dirty="0"/>
              <a:t> in the UK had a multiple pregnancy rate of </a:t>
            </a:r>
            <a:r>
              <a:rPr lang="en-GB" sz="1200" b="1" dirty="0">
                <a:solidFill>
                  <a:srgbClr val="C00000"/>
                </a:solidFill>
              </a:rPr>
              <a:t>79.3</a:t>
            </a:r>
            <a:r>
              <a:rPr lang="en-GB" sz="1200" dirty="0"/>
              <a:t>/1000 compared with </a:t>
            </a:r>
            <a:endParaRPr lang="en-GB" sz="1200" dirty="0" smtClean="0"/>
          </a:p>
          <a:p>
            <a:r>
              <a:rPr lang="en-GB" sz="1200" dirty="0"/>
              <a:t> </a:t>
            </a:r>
            <a:r>
              <a:rPr lang="en-GB" sz="1200" dirty="0" smtClean="0"/>
              <a:t>                                                                                              </a:t>
            </a:r>
            <a:r>
              <a:rPr lang="en-GB" sz="1200" b="1" dirty="0" smtClean="0">
                <a:solidFill>
                  <a:srgbClr val="C00000"/>
                </a:solidFill>
              </a:rPr>
              <a:t>15.4</a:t>
            </a:r>
            <a:r>
              <a:rPr lang="en-GB" sz="1200" dirty="0" smtClean="0"/>
              <a:t>/1000 </a:t>
            </a:r>
            <a:r>
              <a:rPr lang="en-GB" sz="1200" dirty="0"/>
              <a:t>in all women</a:t>
            </a:r>
            <a:r>
              <a:rPr lang="en-GB" sz="1200" dirty="0" smtClean="0"/>
              <a:t>.</a:t>
            </a:r>
            <a:endParaRPr lang="en-GB" sz="1200" dirty="0"/>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63</a:t>
            </a:fld>
            <a:endParaRPr lang="en-GB"/>
          </a:p>
        </p:txBody>
      </p:sp>
      <p:sp>
        <p:nvSpPr>
          <p:cNvPr id="5" name="Date Placeholder 4"/>
          <p:cNvSpPr>
            <a:spLocks noGrp="1"/>
          </p:cNvSpPr>
          <p:nvPr>
            <p:ph type="dt" sz="half" idx="10"/>
          </p:nvPr>
        </p:nvSpPr>
        <p:spPr/>
        <p:txBody>
          <a:bodyPr/>
          <a:lstStyle/>
          <a:p>
            <a:fld id="{562C1B72-1651-49A6-B0B8-BEDE1AE110A3}" type="datetime1">
              <a:rPr lang="en-GB" smtClean="0"/>
              <a:t>16/08/2021</a:t>
            </a:fld>
            <a:endParaRPr lang="en-GB"/>
          </a:p>
        </p:txBody>
      </p:sp>
    </p:spTree>
    <p:extLst>
      <p:ext uri="{BB962C8B-B14F-4D97-AF65-F5344CB8AC3E}">
        <p14:creationId xmlns:p14="http://schemas.microsoft.com/office/powerpoint/2010/main" val="13408769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32" y="339502"/>
            <a:ext cx="9001363" cy="3970318"/>
          </a:xfrm>
          <a:prstGeom prst="rect">
            <a:avLst/>
          </a:prstGeom>
        </p:spPr>
        <p:txBody>
          <a:bodyPr wrap="square">
            <a:spAutoFit/>
          </a:bodyPr>
          <a:lstStyle/>
          <a:p>
            <a:r>
              <a:rPr lang="en-GB" sz="1200" dirty="0" smtClean="0"/>
              <a:t>Women of </a:t>
            </a:r>
            <a:r>
              <a:rPr lang="en-GB" sz="1200" dirty="0" err="1" smtClean="0"/>
              <a:t>vAMA</a:t>
            </a:r>
            <a:r>
              <a:rPr lang="en-GB" sz="1200" dirty="0" smtClean="0"/>
              <a:t> are </a:t>
            </a:r>
            <a:r>
              <a:rPr lang="en-GB" sz="1200" b="1" dirty="0" smtClean="0">
                <a:solidFill>
                  <a:srgbClr val="C00000"/>
                </a:solidFill>
              </a:rPr>
              <a:t>nine times </a:t>
            </a:r>
            <a:r>
              <a:rPr lang="en-GB" sz="1200" dirty="0" smtClean="0"/>
              <a:t>more likely to require insulin to treat GDM than younger women.</a:t>
            </a:r>
            <a:endParaRPr lang="en-GB" sz="1200" dirty="0"/>
          </a:p>
          <a:p>
            <a:endParaRPr lang="en-GB" sz="1200" dirty="0" smtClean="0"/>
          </a:p>
          <a:p>
            <a:r>
              <a:rPr lang="en-GB" sz="1200" dirty="0" smtClean="0"/>
              <a:t>Pre-</a:t>
            </a:r>
            <a:r>
              <a:rPr lang="en-GB" sz="1200" dirty="0" err="1" smtClean="0"/>
              <a:t>eclampsia</a:t>
            </a:r>
            <a:r>
              <a:rPr lang="en-GB" sz="1200" dirty="0" smtClean="0"/>
              <a:t>, severe or early onset pre-</a:t>
            </a:r>
            <a:r>
              <a:rPr lang="en-GB" sz="1200" dirty="0" err="1" smtClean="0"/>
              <a:t>eclampsia</a:t>
            </a:r>
            <a:r>
              <a:rPr lang="en-GB" sz="1200" dirty="0" smtClean="0"/>
              <a:t> and </a:t>
            </a:r>
            <a:r>
              <a:rPr lang="en-GB" sz="1200" dirty="0" err="1" smtClean="0"/>
              <a:t>eclampsia</a:t>
            </a:r>
            <a:r>
              <a:rPr lang="en-GB" sz="1200" dirty="0" smtClean="0"/>
              <a:t> are more common in women of </a:t>
            </a:r>
            <a:r>
              <a:rPr lang="en-GB" sz="1200" dirty="0" err="1" smtClean="0"/>
              <a:t>vAMA</a:t>
            </a:r>
            <a:r>
              <a:rPr lang="en-GB" sz="1200" dirty="0" smtClean="0"/>
              <a:t> than in younger women.</a:t>
            </a:r>
          </a:p>
          <a:p>
            <a:endParaRPr lang="en-GB" sz="1200" dirty="0"/>
          </a:p>
          <a:p>
            <a:r>
              <a:rPr lang="en-GB" sz="1200" dirty="0" smtClean="0"/>
              <a:t>Fitzpatrick et al.3 found that 6% of women aged 48 years and older developed </a:t>
            </a:r>
            <a:r>
              <a:rPr lang="en-GB" sz="1200" b="1" dirty="0" smtClean="0"/>
              <a:t>pre-</a:t>
            </a:r>
            <a:r>
              <a:rPr lang="en-GB" sz="1200" b="1" dirty="0" err="1" smtClean="0"/>
              <a:t>eclampsia</a:t>
            </a:r>
            <a:r>
              <a:rPr lang="en-GB" sz="1200" b="1" dirty="0" smtClean="0"/>
              <a:t> or </a:t>
            </a:r>
            <a:r>
              <a:rPr lang="en-GB" sz="1200" b="1" dirty="0" err="1" smtClean="0"/>
              <a:t>eclampsia</a:t>
            </a:r>
            <a:r>
              <a:rPr lang="en-GB" sz="1200" b="1" dirty="0" smtClean="0"/>
              <a:t>                   </a:t>
            </a:r>
          </a:p>
          <a:p>
            <a:endParaRPr lang="en-GB" sz="1200" dirty="0"/>
          </a:p>
          <a:p>
            <a:r>
              <a:rPr lang="en-GB" sz="1200" dirty="0" smtClean="0"/>
              <a:t>                                            compared with 2% of younger women. </a:t>
            </a:r>
          </a:p>
          <a:p>
            <a:endParaRPr lang="en-GB" sz="1200" dirty="0"/>
          </a:p>
          <a:p>
            <a:r>
              <a:rPr lang="en-GB" sz="1200" dirty="0" smtClean="0"/>
              <a:t>Meyer24 found that 32% of </a:t>
            </a:r>
            <a:r>
              <a:rPr lang="en-GB" sz="1200" dirty="0" err="1" smtClean="0"/>
              <a:t>vAMA</a:t>
            </a:r>
            <a:r>
              <a:rPr lang="en-GB" sz="1200" dirty="0" smtClean="0"/>
              <a:t> with multiple pregnancy conceived by ART developed </a:t>
            </a:r>
            <a:r>
              <a:rPr lang="en-GB" sz="1200" b="1" dirty="0" smtClean="0"/>
              <a:t>pre-</a:t>
            </a:r>
            <a:r>
              <a:rPr lang="en-GB" sz="1200" b="1" dirty="0" err="1" smtClean="0"/>
              <a:t>eclampsia</a:t>
            </a:r>
            <a:r>
              <a:rPr lang="en-GB" sz="1200" b="1" dirty="0" smtClean="0"/>
              <a:t> or </a:t>
            </a:r>
            <a:r>
              <a:rPr lang="en-GB" sz="1200" b="1" dirty="0" err="1" smtClean="0"/>
              <a:t>eclampsia</a:t>
            </a:r>
            <a:r>
              <a:rPr lang="en-GB" sz="1200" b="1" dirty="0" smtClean="0"/>
              <a:t> </a:t>
            </a:r>
            <a:r>
              <a:rPr lang="en-GB" sz="1200" dirty="0" smtClean="0"/>
              <a:t>compared   </a:t>
            </a:r>
          </a:p>
          <a:p>
            <a:r>
              <a:rPr lang="en-GB" sz="1200" dirty="0"/>
              <a:t> </a:t>
            </a:r>
            <a:r>
              <a:rPr lang="en-GB" sz="1200" dirty="0" smtClean="0"/>
              <a:t>                          with 6.2% of younger women who conceived a twin pregnancy by ART.</a:t>
            </a:r>
          </a:p>
          <a:p>
            <a:endParaRPr lang="en-GB" sz="1200" dirty="0" smtClean="0"/>
          </a:p>
          <a:p>
            <a:r>
              <a:rPr lang="en-GB" sz="1200" dirty="0" smtClean="0"/>
              <a:t>Despite these figures, </a:t>
            </a:r>
            <a:r>
              <a:rPr lang="en-GB" sz="1200" dirty="0" smtClean="0">
                <a:solidFill>
                  <a:srgbClr val="C00000"/>
                </a:solidFill>
              </a:rPr>
              <a:t>most maternal outcomes are good </a:t>
            </a:r>
            <a:r>
              <a:rPr lang="en-GB" sz="1200" dirty="0" smtClean="0"/>
              <a:t>and there is some evidence that women of </a:t>
            </a:r>
            <a:r>
              <a:rPr lang="en-GB" sz="1200" dirty="0" err="1" smtClean="0"/>
              <a:t>vAMA</a:t>
            </a:r>
            <a:r>
              <a:rPr lang="en-GB" sz="1200" dirty="0" smtClean="0"/>
              <a:t> are not at greater risk of complications from hypertension solely based on their age.</a:t>
            </a:r>
          </a:p>
          <a:p>
            <a:endParaRPr lang="en-GB" sz="1200" dirty="0" smtClean="0"/>
          </a:p>
          <a:p>
            <a:endParaRPr lang="en-GB" sz="1200" dirty="0"/>
          </a:p>
          <a:p>
            <a:r>
              <a:rPr lang="en-GB" sz="1200" dirty="0" smtClean="0"/>
              <a:t>When pre-existing maternal health is documented</a:t>
            </a:r>
            <a:r>
              <a:rPr lang="en-GB" sz="1200" b="1" dirty="0" smtClean="0">
                <a:solidFill>
                  <a:srgbClr val="C00000"/>
                </a:solidFill>
              </a:rPr>
              <a:t>, it seems that the main predictor of outcomes is maternal health and not maternal age. </a:t>
            </a:r>
          </a:p>
          <a:p>
            <a:endParaRPr lang="en-GB" sz="1200" b="1" dirty="0" smtClean="0">
              <a:solidFill>
                <a:srgbClr val="C00000"/>
              </a:solidFill>
            </a:endParaRPr>
          </a:p>
          <a:p>
            <a:r>
              <a:rPr lang="en-GB" sz="1200" b="1" dirty="0" smtClean="0"/>
              <a:t>Pre-pregnancy counselling should be offered to all women with pre-existing hypertension,</a:t>
            </a:r>
            <a:r>
              <a:rPr lang="en-GB" sz="1200" dirty="0" smtClean="0"/>
              <a:t> including a review of antihypertensive medications, an up-to-date echocardiogram, renal function tests and renal imaging.</a:t>
            </a:r>
            <a:endParaRPr lang="en-GB" sz="1200" dirty="0"/>
          </a:p>
          <a:p>
            <a:endParaRPr lang="en-GB" sz="1200" dirty="0"/>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64</a:t>
            </a:fld>
            <a:endParaRPr lang="en-GB"/>
          </a:p>
        </p:txBody>
      </p:sp>
      <p:sp>
        <p:nvSpPr>
          <p:cNvPr id="5" name="Date Placeholder 4"/>
          <p:cNvSpPr>
            <a:spLocks noGrp="1"/>
          </p:cNvSpPr>
          <p:nvPr>
            <p:ph type="dt" sz="half" idx="10"/>
          </p:nvPr>
        </p:nvSpPr>
        <p:spPr/>
        <p:txBody>
          <a:bodyPr/>
          <a:lstStyle/>
          <a:p>
            <a:fld id="{E6465A7E-BC30-4BCB-8175-75CD8F3B529A}" type="datetime1">
              <a:rPr lang="en-GB" smtClean="0"/>
              <a:t>16/08/2021</a:t>
            </a:fld>
            <a:endParaRPr lang="en-GB"/>
          </a:p>
        </p:txBody>
      </p:sp>
    </p:spTree>
    <p:extLst>
      <p:ext uri="{BB962C8B-B14F-4D97-AF65-F5344CB8AC3E}">
        <p14:creationId xmlns:p14="http://schemas.microsoft.com/office/powerpoint/2010/main" val="19694961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7494"/>
            <a:ext cx="9252520" cy="5262979"/>
          </a:xfrm>
          <a:prstGeom prst="rect">
            <a:avLst/>
          </a:prstGeom>
        </p:spPr>
        <p:txBody>
          <a:bodyPr wrap="square">
            <a:spAutoFit/>
          </a:bodyPr>
          <a:lstStyle/>
          <a:p>
            <a:r>
              <a:rPr lang="en-GB" sz="1200" dirty="0" smtClean="0">
                <a:solidFill>
                  <a:srgbClr val="C00000"/>
                </a:solidFill>
              </a:rPr>
              <a:t>Hypothyroidism </a:t>
            </a:r>
            <a:r>
              <a:rPr lang="en-GB" sz="1200" dirty="0"/>
              <a:t>is more common in women of </a:t>
            </a:r>
            <a:r>
              <a:rPr lang="en-GB" sz="1200" dirty="0" err="1" smtClean="0"/>
              <a:t>vAMA</a:t>
            </a:r>
            <a:r>
              <a:rPr lang="en-GB" sz="1200" dirty="0" smtClean="0"/>
              <a:t>.</a:t>
            </a:r>
          </a:p>
          <a:p>
            <a:endParaRPr lang="en-GB" sz="1200" dirty="0"/>
          </a:p>
          <a:p>
            <a:r>
              <a:rPr lang="en-GB" sz="1200" dirty="0" smtClean="0">
                <a:solidFill>
                  <a:srgbClr val="C00000"/>
                </a:solidFill>
              </a:rPr>
              <a:t>Surveillance </a:t>
            </a:r>
            <a:r>
              <a:rPr lang="en-GB" sz="1200" dirty="0">
                <a:solidFill>
                  <a:srgbClr val="C00000"/>
                </a:solidFill>
              </a:rPr>
              <a:t>of thyroid function </a:t>
            </a:r>
            <a:r>
              <a:rPr lang="en-GB" sz="1200" dirty="0"/>
              <a:t>and treatment with levothyroxine is an effective management strategy</a:t>
            </a:r>
            <a:r>
              <a:rPr lang="en-GB" sz="1200" dirty="0" smtClean="0"/>
              <a:t>.</a:t>
            </a:r>
          </a:p>
          <a:p>
            <a:endParaRPr lang="en-GB" sz="1200" dirty="0"/>
          </a:p>
          <a:p>
            <a:r>
              <a:rPr lang="en-GB" sz="1200" b="1" dirty="0"/>
              <a:t>Venous thromboembolism </a:t>
            </a:r>
            <a:r>
              <a:rPr lang="en-GB" sz="1200" dirty="0"/>
              <a:t>Evidence that maternal age affects rates of VTE is conflicting: Fitzpatrick et al.3 found that rates of thrombotic events were the same in women across all age groups; however, previous large studies have shown that women </a:t>
            </a:r>
            <a:r>
              <a:rPr lang="en-GB" sz="1200" b="1" dirty="0">
                <a:solidFill>
                  <a:srgbClr val="C00000"/>
                </a:solidFill>
              </a:rPr>
              <a:t>over the age of 35 years </a:t>
            </a:r>
            <a:r>
              <a:rPr lang="en-GB" sz="1200" b="1" dirty="0" smtClean="0">
                <a:solidFill>
                  <a:srgbClr val="C00000"/>
                </a:solidFill>
              </a:rPr>
              <a:t>have a 70% increase in VTE in the postpartum period.</a:t>
            </a:r>
          </a:p>
          <a:p>
            <a:endParaRPr lang="en-GB" sz="1200" b="1" dirty="0">
              <a:solidFill>
                <a:srgbClr val="C00000"/>
              </a:solidFill>
            </a:endParaRPr>
          </a:p>
          <a:p>
            <a:r>
              <a:rPr lang="en-GB" sz="1200" dirty="0" smtClean="0"/>
              <a:t>Current guidance in the UK simplifies risk and states that age greater than 35 years is a risk factor for VTE </a:t>
            </a:r>
            <a:r>
              <a:rPr lang="en-GB" sz="1200" dirty="0" err="1" smtClean="0"/>
              <a:t>antenatally</a:t>
            </a:r>
            <a:r>
              <a:rPr lang="en-GB" sz="1200" dirty="0" smtClean="0"/>
              <a:t> and </a:t>
            </a:r>
            <a:r>
              <a:rPr lang="en-GB" sz="1200" dirty="0" err="1" smtClean="0"/>
              <a:t>postnatally</a:t>
            </a:r>
            <a:r>
              <a:rPr lang="en-GB" sz="1200" dirty="0" smtClean="0"/>
              <a:t>.</a:t>
            </a:r>
          </a:p>
          <a:p>
            <a:r>
              <a:rPr lang="en-GB" sz="1200" dirty="0" smtClean="0"/>
              <a:t>Women of </a:t>
            </a:r>
            <a:r>
              <a:rPr lang="en-GB" sz="1200" dirty="0" err="1" smtClean="0"/>
              <a:t>vAMA</a:t>
            </a:r>
            <a:r>
              <a:rPr lang="en-GB" sz="1200" dirty="0" smtClean="0"/>
              <a:t> who become pregnant as a consequence of ART should, like all women, have a risk assessment at booking; they should be offered low-dose aspirin (150 mg) from 12 weeks of gestation until delivery.</a:t>
            </a:r>
          </a:p>
          <a:p>
            <a:endParaRPr lang="en-GB" sz="1200" dirty="0"/>
          </a:p>
          <a:p>
            <a:r>
              <a:rPr lang="en-GB" sz="1200" dirty="0" smtClean="0"/>
              <a:t>They should also be assessed for VTE, since women who have conceived with </a:t>
            </a:r>
            <a:r>
              <a:rPr lang="en-GB" sz="1200" dirty="0" smtClean="0">
                <a:solidFill>
                  <a:srgbClr val="C00000"/>
                </a:solidFill>
              </a:rPr>
              <a:t>ART are at increased risk, particularly in the first trimester. </a:t>
            </a:r>
          </a:p>
          <a:p>
            <a:r>
              <a:rPr lang="en-GB" sz="1200" dirty="0" smtClean="0"/>
              <a:t>The most recent review of maternal deaths in the UK recommends clear pathways for women to access early prescriptions and support for </a:t>
            </a:r>
            <a:r>
              <a:rPr lang="en-GB" sz="1200" dirty="0" err="1" smtClean="0"/>
              <a:t>thromboprophylaxis</a:t>
            </a:r>
            <a:r>
              <a:rPr lang="en-GB" sz="1200" dirty="0" smtClean="0"/>
              <a:t> to ensure compliance.</a:t>
            </a:r>
          </a:p>
          <a:p>
            <a:endParaRPr lang="en-GB" sz="1200" dirty="0" smtClean="0"/>
          </a:p>
          <a:p>
            <a:r>
              <a:rPr lang="en-GB" sz="1200" dirty="0"/>
              <a:t>Women of </a:t>
            </a:r>
            <a:r>
              <a:rPr lang="en-GB" sz="1200" dirty="0" err="1"/>
              <a:t>vAMA</a:t>
            </a:r>
            <a:r>
              <a:rPr lang="en-GB" sz="1200" dirty="0"/>
              <a:t> with </a:t>
            </a:r>
            <a:r>
              <a:rPr lang="en-GB" sz="1200" dirty="0">
                <a:solidFill>
                  <a:srgbClr val="C00000"/>
                </a:solidFill>
              </a:rPr>
              <a:t>multiple pregnancy </a:t>
            </a:r>
            <a:r>
              <a:rPr lang="en-GB" sz="1200" dirty="0"/>
              <a:t>have </a:t>
            </a:r>
            <a:r>
              <a:rPr lang="en-GB" sz="1200" b="1" dirty="0"/>
              <a:t>increased rates of </a:t>
            </a:r>
            <a:r>
              <a:rPr lang="en-GB" sz="1200" b="1" dirty="0" err="1"/>
              <a:t>fetal</a:t>
            </a:r>
            <a:r>
              <a:rPr lang="en-GB" sz="1200" b="1" dirty="0"/>
              <a:t> and maternal complications </a:t>
            </a:r>
            <a:r>
              <a:rPr lang="en-GB" sz="1200" dirty="0"/>
              <a:t>compared with women </a:t>
            </a:r>
            <a:r>
              <a:rPr lang="en-GB" sz="1200" dirty="0" smtClean="0"/>
              <a:t>of</a:t>
            </a:r>
          </a:p>
          <a:p>
            <a:r>
              <a:rPr lang="en-GB" sz="1200" dirty="0" smtClean="0"/>
              <a:t> </a:t>
            </a:r>
            <a:r>
              <a:rPr lang="en-GB" sz="1200" dirty="0" err="1"/>
              <a:t>vAMA</a:t>
            </a:r>
            <a:r>
              <a:rPr lang="en-GB" sz="1200" dirty="0"/>
              <a:t> with singleton pregnancies and younger women with multiple pregnancies.</a:t>
            </a:r>
          </a:p>
          <a:p>
            <a:endParaRPr lang="en-GB" sz="1200" dirty="0"/>
          </a:p>
          <a:p>
            <a:r>
              <a:rPr lang="en-GB" sz="1200" dirty="0"/>
              <a:t>Pregnancies in women of </a:t>
            </a:r>
            <a:r>
              <a:rPr lang="en-GB" sz="1200" dirty="0" err="1"/>
              <a:t>vAMA</a:t>
            </a:r>
            <a:r>
              <a:rPr lang="en-GB" sz="1200" dirty="0"/>
              <a:t> have increased risks of </a:t>
            </a:r>
            <a:r>
              <a:rPr lang="en-GB" sz="1200" dirty="0" err="1"/>
              <a:t>preexisting</a:t>
            </a:r>
            <a:r>
              <a:rPr lang="en-GB" sz="1200" dirty="0"/>
              <a:t> medical conditions, GDM, gestational hypertension, pre-</a:t>
            </a:r>
            <a:r>
              <a:rPr lang="en-GB" sz="1200" dirty="0" err="1"/>
              <a:t>eclampsia</a:t>
            </a:r>
            <a:r>
              <a:rPr lang="en-GB" sz="1200" dirty="0"/>
              <a:t>, abnormal placentation, ICU admission, caesarean delivery, postpartum haemorrhage (PPH), blood transfusion and prolonged admission to </a:t>
            </a:r>
            <a:r>
              <a:rPr lang="en-GB" sz="1200" dirty="0" smtClean="0"/>
              <a:t>hospital.                                        They </a:t>
            </a:r>
            <a:r>
              <a:rPr lang="en-GB" sz="1200" dirty="0"/>
              <a:t>are less likely to smoke cigarettes.</a:t>
            </a:r>
          </a:p>
          <a:p>
            <a:endParaRPr lang="en-GB" sz="1200" dirty="0"/>
          </a:p>
          <a:p>
            <a:r>
              <a:rPr lang="en-GB" sz="1200" dirty="0"/>
              <a:t>44% of women aged 48 years or older had a reported pre-existing medical condition compared with </a:t>
            </a:r>
          </a:p>
          <a:p>
            <a:r>
              <a:rPr lang="en-GB" sz="1200" dirty="0"/>
              <a:t>28% of younger women.</a:t>
            </a:r>
          </a:p>
          <a:p>
            <a:endParaRPr lang="en-GB" sz="1200" dirty="0"/>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65</a:t>
            </a:fld>
            <a:endParaRPr lang="en-GB"/>
          </a:p>
        </p:txBody>
      </p:sp>
      <p:sp>
        <p:nvSpPr>
          <p:cNvPr id="5" name="Date Placeholder 4"/>
          <p:cNvSpPr>
            <a:spLocks noGrp="1"/>
          </p:cNvSpPr>
          <p:nvPr>
            <p:ph type="dt" sz="half" idx="10"/>
          </p:nvPr>
        </p:nvSpPr>
        <p:spPr/>
        <p:txBody>
          <a:bodyPr/>
          <a:lstStyle/>
          <a:p>
            <a:fld id="{E728B3D3-226F-43DC-905A-772B40E47247}" type="datetime1">
              <a:rPr lang="en-GB" smtClean="0"/>
              <a:t>16/08/2021</a:t>
            </a:fld>
            <a:endParaRPr lang="en-GB"/>
          </a:p>
        </p:txBody>
      </p:sp>
    </p:spTree>
    <p:extLst>
      <p:ext uri="{BB962C8B-B14F-4D97-AF65-F5344CB8AC3E}">
        <p14:creationId xmlns:p14="http://schemas.microsoft.com/office/powerpoint/2010/main" val="14904112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411510"/>
            <a:ext cx="8424936" cy="4832092"/>
          </a:xfrm>
          <a:prstGeom prst="rect">
            <a:avLst/>
          </a:prstGeom>
        </p:spPr>
        <p:txBody>
          <a:bodyPr wrap="square">
            <a:spAutoFit/>
          </a:bodyPr>
          <a:lstStyle/>
          <a:p>
            <a:r>
              <a:rPr lang="en-GB" sz="1400" dirty="0"/>
              <a:t>Women of </a:t>
            </a:r>
            <a:r>
              <a:rPr lang="en-GB" sz="1400" dirty="0" err="1"/>
              <a:t>vAMA</a:t>
            </a:r>
            <a:r>
              <a:rPr lang="en-GB" sz="1400" dirty="0"/>
              <a:t> are </a:t>
            </a:r>
            <a:r>
              <a:rPr lang="en-GB" sz="1400" b="1" dirty="0">
                <a:solidFill>
                  <a:srgbClr val="C00000"/>
                </a:solidFill>
              </a:rPr>
              <a:t>three times more likely to have placenta </a:t>
            </a:r>
            <a:r>
              <a:rPr lang="en-GB" sz="1400" b="1" dirty="0" err="1" smtClean="0">
                <a:solidFill>
                  <a:srgbClr val="C00000"/>
                </a:solidFill>
              </a:rPr>
              <a:t>praevia</a:t>
            </a:r>
            <a:r>
              <a:rPr lang="en-GB" sz="1400" b="1" dirty="0" smtClean="0">
                <a:solidFill>
                  <a:srgbClr val="C00000"/>
                </a:solidFill>
              </a:rPr>
              <a:t>. </a:t>
            </a:r>
          </a:p>
          <a:p>
            <a:endParaRPr lang="en-GB" sz="1400" dirty="0"/>
          </a:p>
          <a:p>
            <a:r>
              <a:rPr lang="en-GB" sz="1400" dirty="0" smtClean="0"/>
              <a:t>All women should be advised to have a </a:t>
            </a:r>
            <a:r>
              <a:rPr lang="en-GB" sz="1400" dirty="0" err="1" smtClean="0"/>
              <a:t>fetal</a:t>
            </a:r>
            <a:r>
              <a:rPr lang="en-GB" sz="1400" dirty="0" smtClean="0"/>
              <a:t> anomaly ultrasound scan between </a:t>
            </a:r>
            <a:r>
              <a:rPr lang="en-GB" sz="1400" b="1" dirty="0" smtClean="0">
                <a:solidFill>
                  <a:srgbClr val="C00000"/>
                </a:solidFill>
              </a:rPr>
              <a:t>18 and 21 weeks </a:t>
            </a:r>
            <a:r>
              <a:rPr lang="en-GB" sz="1400" dirty="0" smtClean="0"/>
              <a:t>of gestation and those involved in scanning should be aware of the increased risk of placenta </a:t>
            </a:r>
            <a:r>
              <a:rPr lang="en-GB" sz="1400" dirty="0" err="1" smtClean="0"/>
              <a:t>praevia</a:t>
            </a:r>
            <a:r>
              <a:rPr lang="en-GB" sz="1400" dirty="0" smtClean="0"/>
              <a:t> in women of </a:t>
            </a:r>
            <a:r>
              <a:rPr lang="en-GB" sz="1400" dirty="0" err="1" smtClean="0"/>
              <a:t>vAMA</a:t>
            </a:r>
            <a:r>
              <a:rPr lang="en-GB" sz="1400" dirty="0" smtClean="0"/>
              <a:t>. </a:t>
            </a:r>
          </a:p>
          <a:p>
            <a:endParaRPr lang="en-GB" sz="1400" dirty="0" smtClean="0"/>
          </a:p>
          <a:p>
            <a:r>
              <a:rPr lang="en-GB" sz="1400" dirty="0" smtClean="0"/>
              <a:t>Women of </a:t>
            </a:r>
            <a:r>
              <a:rPr lang="en-GB" sz="1400" dirty="0" err="1" smtClean="0"/>
              <a:t>vAMA</a:t>
            </a:r>
            <a:r>
              <a:rPr lang="en-GB" sz="1400" dirty="0" smtClean="0"/>
              <a:t> are </a:t>
            </a:r>
            <a:r>
              <a:rPr lang="en-GB" sz="1400" b="1" dirty="0" smtClean="0">
                <a:solidFill>
                  <a:srgbClr val="C00000"/>
                </a:solidFill>
              </a:rPr>
              <a:t>three times </a:t>
            </a:r>
            <a:r>
              <a:rPr lang="en-GB" sz="1400" b="1" dirty="0" smtClean="0"/>
              <a:t>more likely to have a placental abruption than younger women.</a:t>
            </a:r>
          </a:p>
          <a:p>
            <a:endParaRPr lang="en-GB" sz="1400" b="1" dirty="0"/>
          </a:p>
          <a:p>
            <a:r>
              <a:rPr lang="en-GB" sz="1400" dirty="0" smtClean="0"/>
              <a:t> It is difficult to predict and no effective prevention treatments are currently available.</a:t>
            </a:r>
          </a:p>
          <a:p>
            <a:endParaRPr lang="en-GB" sz="1400" dirty="0"/>
          </a:p>
          <a:p>
            <a:r>
              <a:rPr lang="en-GB" sz="1400" dirty="0" smtClean="0"/>
              <a:t> Women of all ages are advised to report all vaginal bleeding to their antenatal care provider. </a:t>
            </a:r>
          </a:p>
          <a:p>
            <a:endParaRPr lang="en-GB" sz="1400" dirty="0"/>
          </a:p>
          <a:p>
            <a:r>
              <a:rPr lang="en-GB" sz="1400" dirty="0" smtClean="0"/>
              <a:t>Placental abruption is a clinical diagnosis and there are no sensitive or reliable diagnostic tests available. Ultrasound has limited sensitivity in the identification of </a:t>
            </a:r>
            <a:r>
              <a:rPr lang="en-GB" sz="1400" dirty="0" err="1" smtClean="0"/>
              <a:t>retroplacental</a:t>
            </a:r>
            <a:r>
              <a:rPr lang="en-GB" sz="1400" dirty="0" smtClean="0"/>
              <a:t> haemorrhage.</a:t>
            </a:r>
          </a:p>
          <a:p>
            <a:endParaRPr lang="en-GB" sz="1400" dirty="0"/>
          </a:p>
          <a:p>
            <a:r>
              <a:rPr lang="en-GB" sz="1400" dirty="0"/>
              <a:t>Obesity Women aged 48 years or more are more likely to be overweight or obese than younger women.3 Pregnant women who are obese are at greater risk of pre-</a:t>
            </a:r>
            <a:r>
              <a:rPr lang="en-GB" sz="1400" dirty="0" err="1"/>
              <a:t>eclampsia</a:t>
            </a:r>
            <a:r>
              <a:rPr lang="en-GB" sz="1400" dirty="0" smtClean="0"/>
              <a:t>,</a:t>
            </a:r>
          </a:p>
          <a:p>
            <a:endParaRPr lang="en-GB" sz="1400" dirty="0"/>
          </a:p>
          <a:p>
            <a:r>
              <a:rPr lang="en-GB" sz="1400" dirty="0"/>
              <a:t>Admission to hospital and intensive care Women of </a:t>
            </a:r>
            <a:r>
              <a:rPr lang="en-GB" sz="1400" dirty="0" err="1"/>
              <a:t>vAMA</a:t>
            </a:r>
            <a:r>
              <a:rPr lang="en-GB" sz="1400" dirty="0"/>
              <a:t> have a 30% risk of antenatal hospital </a:t>
            </a:r>
            <a:r>
              <a:rPr lang="en-GB" sz="1400" dirty="0" smtClean="0"/>
              <a:t>admission and </a:t>
            </a:r>
            <a:r>
              <a:rPr lang="en-GB" sz="1400" dirty="0"/>
              <a:t>are </a:t>
            </a:r>
            <a:r>
              <a:rPr lang="en-GB" sz="1400" b="1" dirty="0">
                <a:solidFill>
                  <a:srgbClr val="C00000"/>
                </a:solidFill>
              </a:rPr>
              <a:t>33.5 times more likely to be admitted to ICU than younger </a:t>
            </a:r>
            <a:r>
              <a:rPr lang="en-GB" sz="1400" b="1" dirty="0" smtClean="0">
                <a:solidFill>
                  <a:srgbClr val="C00000"/>
                </a:solidFill>
              </a:rPr>
              <a:t>women.</a:t>
            </a:r>
          </a:p>
          <a:p>
            <a:endParaRPr lang="en-GB" sz="1400" b="1" dirty="0">
              <a:solidFill>
                <a:srgbClr val="C00000"/>
              </a:solidFill>
            </a:endParaRPr>
          </a:p>
          <a:p>
            <a:endParaRPr lang="en-GB" sz="1400" b="1" dirty="0">
              <a:solidFill>
                <a:srgbClr val="C00000"/>
              </a:solidFill>
            </a:endParaRP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66</a:t>
            </a:fld>
            <a:endParaRPr lang="en-GB"/>
          </a:p>
        </p:txBody>
      </p:sp>
      <p:sp>
        <p:nvSpPr>
          <p:cNvPr id="5" name="Date Placeholder 4"/>
          <p:cNvSpPr>
            <a:spLocks noGrp="1"/>
          </p:cNvSpPr>
          <p:nvPr>
            <p:ph type="dt" sz="half" idx="10"/>
          </p:nvPr>
        </p:nvSpPr>
        <p:spPr/>
        <p:txBody>
          <a:bodyPr/>
          <a:lstStyle/>
          <a:p>
            <a:fld id="{422F479C-0E6E-47EC-B84B-CEB4D5B92CE6}" type="datetime1">
              <a:rPr lang="en-GB" smtClean="0"/>
              <a:t>16/08/2021</a:t>
            </a:fld>
            <a:endParaRPr lang="en-GB"/>
          </a:p>
        </p:txBody>
      </p:sp>
    </p:spTree>
    <p:extLst>
      <p:ext uri="{BB962C8B-B14F-4D97-AF65-F5344CB8AC3E}">
        <p14:creationId xmlns:p14="http://schemas.microsoft.com/office/powerpoint/2010/main" val="25625357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11510"/>
            <a:ext cx="9505056" cy="4708981"/>
          </a:xfrm>
          <a:prstGeom prst="rect">
            <a:avLst/>
          </a:prstGeom>
        </p:spPr>
        <p:txBody>
          <a:bodyPr wrap="square">
            <a:spAutoFit/>
          </a:bodyPr>
          <a:lstStyle/>
          <a:p>
            <a:r>
              <a:rPr lang="en-GB" sz="1400" dirty="0" smtClean="0"/>
              <a:t>Postpartum haemorrhage PPH has been shown to be the most statistically significant </a:t>
            </a:r>
          </a:p>
          <a:p>
            <a:r>
              <a:rPr lang="en-GB" sz="1400" dirty="0" smtClean="0"/>
              <a:t>complication affecting women of </a:t>
            </a:r>
            <a:r>
              <a:rPr lang="en-GB" sz="1400" dirty="0" err="1" smtClean="0"/>
              <a:t>vAMA</a:t>
            </a:r>
            <a:r>
              <a:rPr lang="en-GB" sz="1400" dirty="0" smtClean="0"/>
              <a:t>, whether they are </a:t>
            </a:r>
            <a:r>
              <a:rPr lang="en-GB" sz="1400" dirty="0" err="1" smtClean="0"/>
              <a:t>primiparous</a:t>
            </a:r>
            <a:r>
              <a:rPr lang="en-GB" sz="1400" dirty="0" smtClean="0"/>
              <a:t> or </a:t>
            </a:r>
          </a:p>
          <a:p>
            <a:r>
              <a:rPr lang="en-GB" sz="1400" dirty="0" smtClean="0"/>
              <a:t>multiparous, having a singleton or multiple pregnancy, conceived spontaneously or by ART. </a:t>
            </a:r>
          </a:p>
          <a:p>
            <a:r>
              <a:rPr lang="en-GB" sz="1400" b="1" dirty="0" smtClean="0">
                <a:solidFill>
                  <a:srgbClr val="C00000"/>
                </a:solidFill>
              </a:rPr>
              <a:t>PPH affects one in four </a:t>
            </a:r>
            <a:r>
              <a:rPr lang="en-GB" sz="1400" dirty="0" smtClean="0"/>
              <a:t>women of </a:t>
            </a:r>
            <a:r>
              <a:rPr lang="en-GB" sz="1400" dirty="0" err="1" smtClean="0"/>
              <a:t>vAMA</a:t>
            </a:r>
            <a:r>
              <a:rPr lang="en-GB" sz="1400" dirty="0" smtClean="0"/>
              <a:t>.</a:t>
            </a:r>
          </a:p>
          <a:p>
            <a:endParaRPr lang="en-GB" sz="1400" dirty="0"/>
          </a:p>
          <a:p>
            <a:r>
              <a:rPr lang="en-GB" sz="1400" dirty="0" smtClean="0"/>
              <a:t>Women with multiple pregnancies, pre-</a:t>
            </a:r>
            <a:r>
              <a:rPr lang="en-GB" sz="1400" dirty="0" err="1" smtClean="0"/>
              <a:t>eclampsia</a:t>
            </a:r>
            <a:r>
              <a:rPr lang="en-GB" sz="1400" dirty="0" smtClean="0"/>
              <a:t> and those receiving </a:t>
            </a:r>
            <a:r>
              <a:rPr lang="en-GB" sz="1400" dirty="0" err="1" smtClean="0"/>
              <a:t>thromboprophylaxis</a:t>
            </a:r>
            <a:r>
              <a:rPr lang="en-GB" sz="1400" dirty="0" smtClean="0"/>
              <a:t> are at </a:t>
            </a:r>
          </a:p>
          <a:p>
            <a:r>
              <a:rPr lang="en-GB" sz="1400" dirty="0" smtClean="0"/>
              <a:t>particular risk. PPH affects one in four women of </a:t>
            </a:r>
            <a:r>
              <a:rPr lang="en-GB" sz="1400" dirty="0" err="1" smtClean="0"/>
              <a:t>vAMA</a:t>
            </a:r>
            <a:r>
              <a:rPr lang="en-GB" sz="1400" dirty="0" smtClean="0"/>
              <a:t>.</a:t>
            </a:r>
          </a:p>
          <a:p>
            <a:endParaRPr lang="en-GB" sz="1400" dirty="0"/>
          </a:p>
          <a:p>
            <a:r>
              <a:rPr lang="en-GB" sz="1400" dirty="0" smtClean="0"/>
              <a:t>Women of </a:t>
            </a:r>
            <a:r>
              <a:rPr lang="en-GB" sz="1400" dirty="0" err="1" smtClean="0"/>
              <a:t>vAMA</a:t>
            </a:r>
            <a:r>
              <a:rPr lang="en-GB" sz="1400" dirty="0" smtClean="0"/>
              <a:t> are </a:t>
            </a:r>
            <a:r>
              <a:rPr lang="en-GB" sz="1400" b="1" dirty="0" smtClean="0">
                <a:solidFill>
                  <a:srgbClr val="C00000"/>
                </a:solidFill>
              </a:rPr>
              <a:t>almost </a:t>
            </a:r>
            <a:r>
              <a:rPr lang="en-GB" sz="1400" b="1" dirty="0" smtClean="0">
                <a:solidFill>
                  <a:srgbClr val="0070C0"/>
                </a:solidFill>
              </a:rPr>
              <a:t>four times </a:t>
            </a:r>
            <a:r>
              <a:rPr lang="en-GB" sz="1400" b="1" dirty="0" smtClean="0">
                <a:solidFill>
                  <a:srgbClr val="C00000"/>
                </a:solidFill>
              </a:rPr>
              <a:t>more likely to need blood products following a </a:t>
            </a:r>
          </a:p>
          <a:p>
            <a:r>
              <a:rPr lang="en-GB" sz="1400" b="1" dirty="0" smtClean="0">
                <a:solidFill>
                  <a:srgbClr val="C00000"/>
                </a:solidFill>
              </a:rPr>
              <a:t>PPH than younger women.</a:t>
            </a:r>
          </a:p>
          <a:p>
            <a:endParaRPr lang="en-GB" sz="1400" b="1" dirty="0" smtClean="0">
              <a:solidFill>
                <a:srgbClr val="C00000"/>
              </a:solidFill>
            </a:endParaRPr>
          </a:p>
          <a:p>
            <a:r>
              <a:rPr lang="en-GB" sz="1400" dirty="0" smtClean="0"/>
              <a:t>3 Plans and precautions to minimise the risk of PPH should be discussed with the mother </a:t>
            </a:r>
          </a:p>
          <a:p>
            <a:r>
              <a:rPr lang="en-GB" sz="1400" dirty="0" smtClean="0"/>
              <a:t>in the antenatal period, including the investigation and treatment of anaemia and the role of prophylactic </a:t>
            </a:r>
          </a:p>
          <a:p>
            <a:r>
              <a:rPr lang="en-GB" sz="1400" dirty="0" err="1" smtClean="0"/>
              <a:t>uterotonics</a:t>
            </a:r>
            <a:r>
              <a:rPr lang="en-GB" sz="1400" dirty="0" smtClean="0"/>
              <a:t> in the management of the third stage of labour.</a:t>
            </a:r>
          </a:p>
          <a:p>
            <a:endParaRPr lang="en-GB" sz="1400" dirty="0"/>
          </a:p>
          <a:p>
            <a:r>
              <a:rPr lang="en-GB" sz="1400" dirty="0" smtClean="0"/>
              <a:t>Trisomy and congenital anomalies The risk of Down syndrome (trisomy 21) is directly </a:t>
            </a:r>
          </a:p>
          <a:p>
            <a:r>
              <a:rPr lang="en-GB" sz="1400" dirty="0" smtClean="0"/>
              <a:t>related to maternal age if a pregnancy is conceived spontaneously. In donor embryos, </a:t>
            </a:r>
          </a:p>
          <a:p>
            <a:r>
              <a:rPr lang="en-GB" sz="1400" dirty="0" smtClean="0"/>
              <a:t>it is related to the age of the donor. </a:t>
            </a:r>
          </a:p>
          <a:p>
            <a:endParaRPr lang="en-GB" sz="1200" dirty="0"/>
          </a:p>
          <a:p>
            <a:endParaRPr lang="en-GB" sz="1200" dirty="0" smtClean="0"/>
          </a:p>
          <a:p>
            <a:endParaRPr lang="en-GB" sz="1200" dirty="0"/>
          </a:p>
          <a:p>
            <a:endParaRPr lang="en-GB" sz="1200" dirty="0"/>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67</a:t>
            </a:fld>
            <a:endParaRPr lang="en-GB"/>
          </a:p>
        </p:txBody>
      </p:sp>
      <p:sp>
        <p:nvSpPr>
          <p:cNvPr id="5" name="Date Placeholder 4"/>
          <p:cNvSpPr>
            <a:spLocks noGrp="1"/>
          </p:cNvSpPr>
          <p:nvPr>
            <p:ph type="dt" sz="half" idx="10"/>
          </p:nvPr>
        </p:nvSpPr>
        <p:spPr/>
        <p:txBody>
          <a:bodyPr/>
          <a:lstStyle/>
          <a:p>
            <a:fld id="{121C5EDA-5E2E-4079-A570-5083C4AEBAC1}" type="datetime1">
              <a:rPr lang="en-GB" smtClean="0"/>
              <a:t>16/08/2021</a:t>
            </a:fld>
            <a:endParaRPr lang="en-GB"/>
          </a:p>
        </p:txBody>
      </p:sp>
    </p:spTree>
    <p:extLst>
      <p:ext uri="{BB962C8B-B14F-4D97-AF65-F5344CB8AC3E}">
        <p14:creationId xmlns:p14="http://schemas.microsoft.com/office/powerpoint/2010/main" val="11920942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7534"/>
            <a:ext cx="9324528" cy="2677656"/>
          </a:xfrm>
          <a:prstGeom prst="rect">
            <a:avLst/>
          </a:prstGeom>
        </p:spPr>
        <p:txBody>
          <a:bodyPr wrap="square">
            <a:spAutoFit/>
          </a:bodyPr>
          <a:lstStyle/>
          <a:p>
            <a:r>
              <a:rPr lang="en-GB" sz="1400" dirty="0"/>
              <a:t>The incidence of trisomy 21       at term is         1:1350 for a 25-year-old woman (or donor). </a:t>
            </a:r>
          </a:p>
          <a:p>
            <a:r>
              <a:rPr lang="en-GB" sz="1400" dirty="0"/>
              <a:t>                                                                          1:35 at the age of 45 years </a:t>
            </a:r>
          </a:p>
          <a:p>
            <a:r>
              <a:rPr lang="en-GB" sz="1400" dirty="0"/>
              <a:t>                                                                          1:25 at the age of 49 years.</a:t>
            </a:r>
          </a:p>
          <a:p>
            <a:endParaRPr lang="en-GB" sz="1400" dirty="0" smtClean="0"/>
          </a:p>
          <a:p>
            <a:endParaRPr lang="en-GB" sz="1400" dirty="0"/>
          </a:p>
          <a:p>
            <a:r>
              <a:rPr lang="en-GB" sz="1400" dirty="0" smtClean="0"/>
              <a:t>Using </a:t>
            </a:r>
            <a:r>
              <a:rPr lang="en-GB" sz="1400" b="1" dirty="0" smtClean="0">
                <a:solidFill>
                  <a:srgbClr val="C00000"/>
                </a:solidFill>
              </a:rPr>
              <a:t>a cut-off of 1 in 150 at term </a:t>
            </a:r>
            <a:r>
              <a:rPr lang="en-GB" sz="1400" dirty="0" smtClean="0"/>
              <a:t>as a screen-positive result, </a:t>
            </a:r>
            <a:r>
              <a:rPr lang="en-GB" sz="1400" dirty="0" smtClean="0">
                <a:solidFill>
                  <a:srgbClr val="C00000"/>
                </a:solidFill>
              </a:rPr>
              <a:t>one in four women </a:t>
            </a:r>
            <a:r>
              <a:rPr lang="en-GB" sz="1400" dirty="0" smtClean="0"/>
              <a:t>of </a:t>
            </a:r>
            <a:r>
              <a:rPr lang="en-GB" sz="1400" dirty="0" err="1" smtClean="0"/>
              <a:t>vAMA</a:t>
            </a:r>
            <a:r>
              <a:rPr lang="en-GB" sz="1400" dirty="0" smtClean="0"/>
              <a:t> will screen positive.</a:t>
            </a:r>
          </a:p>
          <a:p>
            <a:endParaRPr lang="en-GB" sz="1400" dirty="0"/>
          </a:p>
          <a:p>
            <a:r>
              <a:rPr lang="en-GB" sz="1400" dirty="0" smtClean="0"/>
              <a:t>A screen-positive result requires careful counselling. Invasive diagnostic testing </a:t>
            </a:r>
          </a:p>
          <a:p>
            <a:endParaRPr lang="en-GB" sz="1400" dirty="0"/>
          </a:p>
          <a:p>
            <a:r>
              <a:rPr lang="en-GB" sz="1400" dirty="0" smtClean="0"/>
              <a:t>(amniocentesis or chorionic villous sampling) can be offered; </a:t>
            </a:r>
          </a:p>
          <a:p>
            <a:endParaRPr lang="en-GB" sz="1400" dirty="0"/>
          </a:p>
          <a:p>
            <a:r>
              <a:rPr lang="en-GB" sz="1400" dirty="0" smtClean="0"/>
              <a:t>it gives accurate results but has a small risk of miscarriage.</a:t>
            </a:r>
            <a:endParaRPr lang="en-GB" sz="1400" dirty="0"/>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68</a:t>
            </a:fld>
            <a:endParaRPr lang="en-GB"/>
          </a:p>
        </p:txBody>
      </p:sp>
      <p:sp>
        <p:nvSpPr>
          <p:cNvPr id="5" name="Date Placeholder 4"/>
          <p:cNvSpPr>
            <a:spLocks noGrp="1"/>
          </p:cNvSpPr>
          <p:nvPr>
            <p:ph type="dt" sz="half" idx="10"/>
          </p:nvPr>
        </p:nvSpPr>
        <p:spPr/>
        <p:txBody>
          <a:bodyPr/>
          <a:lstStyle/>
          <a:p>
            <a:fld id="{E6E37958-79FF-42EE-B6AF-F2026813B9FD}" type="datetime1">
              <a:rPr lang="en-GB" smtClean="0"/>
              <a:t>16/08/2021</a:t>
            </a:fld>
            <a:endParaRPr lang="en-GB"/>
          </a:p>
        </p:txBody>
      </p:sp>
    </p:spTree>
    <p:extLst>
      <p:ext uri="{BB962C8B-B14F-4D97-AF65-F5344CB8AC3E}">
        <p14:creationId xmlns:p14="http://schemas.microsoft.com/office/powerpoint/2010/main" val="24297832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8118A-5FD8-4D49-8AB5-2830736CA372}" type="datetime1">
              <a:rPr lang="en-GB" smtClean="0"/>
              <a:t>16/08/2021</a:t>
            </a:fld>
            <a:endParaRPr lang="en-GB"/>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69</a:t>
            </a:fld>
            <a:endParaRPr lang="en-GB"/>
          </a:p>
        </p:txBody>
      </p:sp>
      <p:sp>
        <p:nvSpPr>
          <p:cNvPr id="5" name="Rectangle 4"/>
          <p:cNvSpPr/>
          <p:nvPr/>
        </p:nvSpPr>
        <p:spPr>
          <a:xfrm>
            <a:off x="323528" y="740205"/>
            <a:ext cx="7956376" cy="4401205"/>
          </a:xfrm>
          <a:prstGeom prst="rect">
            <a:avLst/>
          </a:prstGeom>
        </p:spPr>
        <p:txBody>
          <a:bodyPr wrap="square">
            <a:spAutoFit/>
          </a:bodyPr>
          <a:lstStyle/>
          <a:p>
            <a:r>
              <a:rPr lang="en-GB" sz="1400" b="1" dirty="0" smtClean="0">
                <a:solidFill>
                  <a:srgbClr val="C00000"/>
                </a:solidFill>
              </a:rPr>
              <a:t>an </a:t>
            </a:r>
            <a:r>
              <a:rPr lang="en-GB" sz="1400" b="1" dirty="0">
                <a:solidFill>
                  <a:srgbClr val="0070C0"/>
                </a:solidFill>
              </a:rPr>
              <a:t>ectopic pregnancy </a:t>
            </a:r>
            <a:r>
              <a:rPr lang="en-GB" sz="1400" dirty="0"/>
              <a:t>in women with </a:t>
            </a:r>
            <a:r>
              <a:rPr lang="en-GB" sz="1400" dirty="0" err="1"/>
              <a:t>vAMA</a:t>
            </a:r>
            <a:r>
              <a:rPr lang="en-GB" sz="1400" dirty="0"/>
              <a:t> </a:t>
            </a:r>
            <a:r>
              <a:rPr lang="en-GB" sz="1400" b="1" dirty="0"/>
              <a:t>is </a:t>
            </a:r>
            <a:r>
              <a:rPr lang="en-GB" sz="1400" b="1" dirty="0">
                <a:solidFill>
                  <a:srgbClr val="00B050"/>
                </a:solidFill>
              </a:rPr>
              <a:t>three times </a:t>
            </a:r>
            <a:endParaRPr lang="en-GB" sz="1400" b="1" dirty="0" smtClean="0">
              <a:solidFill>
                <a:srgbClr val="00B050"/>
              </a:solidFill>
            </a:endParaRPr>
          </a:p>
          <a:p>
            <a:r>
              <a:rPr lang="en-GB" sz="1400" dirty="0" err="1"/>
              <a:t>vAMA</a:t>
            </a:r>
            <a:r>
              <a:rPr lang="en-GB" sz="1400" dirty="0"/>
              <a:t> are </a:t>
            </a:r>
            <a:r>
              <a:rPr lang="en-GB" sz="1400" b="1" dirty="0">
                <a:solidFill>
                  <a:srgbClr val="C00000"/>
                </a:solidFill>
              </a:rPr>
              <a:t>three times more likely to have </a:t>
            </a:r>
            <a:r>
              <a:rPr lang="en-GB" sz="1400" b="1" dirty="0">
                <a:solidFill>
                  <a:srgbClr val="0070C0"/>
                </a:solidFill>
              </a:rPr>
              <a:t>placenta </a:t>
            </a:r>
            <a:r>
              <a:rPr lang="en-GB" sz="1400" b="1" dirty="0" err="1">
                <a:solidFill>
                  <a:srgbClr val="0070C0"/>
                </a:solidFill>
              </a:rPr>
              <a:t>praevia</a:t>
            </a:r>
            <a:r>
              <a:rPr lang="en-GB" sz="1400" b="1" dirty="0">
                <a:solidFill>
                  <a:srgbClr val="0070C0"/>
                </a:solidFill>
              </a:rPr>
              <a:t>. </a:t>
            </a:r>
            <a:endParaRPr lang="en-GB" sz="1400" b="1" dirty="0" smtClean="0">
              <a:solidFill>
                <a:srgbClr val="0070C0"/>
              </a:solidFill>
            </a:endParaRPr>
          </a:p>
          <a:p>
            <a:r>
              <a:rPr lang="en-GB" sz="1400" b="1" dirty="0" smtClean="0">
                <a:solidFill>
                  <a:srgbClr val="C00000"/>
                </a:solidFill>
              </a:rPr>
              <a:t>three </a:t>
            </a:r>
            <a:r>
              <a:rPr lang="en-GB" sz="1400" b="1" dirty="0">
                <a:solidFill>
                  <a:srgbClr val="C00000"/>
                </a:solidFill>
              </a:rPr>
              <a:t>times </a:t>
            </a:r>
            <a:r>
              <a:rPr lang="en-GB" sz="1400" b="1" dirty="0"/>
              <a:t>more likely to have a </a:t>
            </a:r>
            <a:r>
              <a:rPr lang="en-GB" sz="1400" b="1" dirty="0">
                <a:solidFill>
                  <a:srgbClr val="0070C0"/>
                </a:solidFill>
              </a:rPr>
              <a:t>placental abruption </a:t>
            </a:r>
            <a:r>
              <a:rPr lang="en-GB" sz="1400" b="1" dirty="0"/>
              <a:t>than younger women</a:t>
            </a:r>
            <a:r>
              <a:rPr lang="en-GB" sz="1400" b="1" dirty="0" smtClean="0"/>
              <a:t>.</a:t>
            </a:r>
          </a:p>
          <a:p>
            <a:r>
              <a:rPr lang="en-GB" sz="1400" b="1" dirty="0"/>
              <a:t>Pre-</a:t>
            </a:r>
            <a:r>
              <a:rPr lang="en-GB" sz="1400" b="1" dirty="0" err="1"/>
              <a:t>eclampsia</a:t>
            </a:r>
            <a:r>
              <a:rPr lang="en-GB" sz="1400" b="1" dirty="0"/>
              <a:t> </a:t>
            </a:r>
            <a:r>
              <a:rPr lang="en-GB" sz="1400" b="1" dirty="0">
                <a:solidFill>
                  <a:srgbClr val="C00000"/>
                </a:solidFill>
              </a:rPr>
              <a:t>3 fold </a:t>
            </a:r>
            <a:r>
              <a:rPr lang="en-GB" sz="1400" b="1" dirty="0"/>
              <a:t>times </a:t>
            </a:r>
          </a:p>
          <a:p>
            <a:endParaRPr lang="en-GB" sz="1400" b="1" dirty="0"/>
          </a:p>
          <a:p>
            <a:endParaRPr lang="en-GB" sz="1400" b="1" dirty="0" smtClean="0"/>
          </a:p>
          <a:p>
            <a:r>
              <a:rPr lang="en-GB" sz="1400" b="1" dirty="0">
                <a:solidFill>
                  <a:srgbClr val="00B050"/>
                </a:solidFill>
              </a:rPr>
              <a:t>Four </a:t>
            </a:r>
            <a:r>
              <a:rPr lang="en-GB" sz="1400" dirty="0"/>
              <a:t>as likely to need </a:t>
            </a:r>
            <a:r>
              <a:rPr lang="en-GB" sz="1400" b="1" dirty="0">
                <a:solidFill>
                  <a:srgbClr val="C00000"/>
                </a:solidFill>
              </a:rPr>
              <a:t>a blood transfusion </a:t>
            </a:r>
            <a:r>
              <a:rPr lang="en-GB" sz="1400" dirty="0"/>
              <a:t>than younger women post partum.</a:t>
            </a:r>
          </a:p>
          <a:p>
            <a:r>
              <a:rPr lang="en-GB" sz="1400" b="1" dirty="0">
                <a:solidFill>
                  <a:srgbClr val="C00000"/>
                </a:solidFill>
              </a:rPr>
              <a:t> </a:t>
            </a:r>
          </a:p>
          <a:p>
            <a:endParaRPr lang="en-GB" sz="1400" b="1" dirty="0"/>
          </a:p>
          <a:p>
            <a:endParaRPr lang="en-GB" sz="1400" b="1" dirty="0"/>
          </a:p>
          <a:p>
            <a:r>
              <a:rPr lang="en-GB" sz="1400" dirty="0"/>
              <a:t>Women of </a:t>
            </a:r>
            <a:r>
              <a:rPr lang="en-GB" sz="1400" dirty="0" err="1"/>
              <a:t>vAMA</a:t>
            </a:r>
            <a:r>
              <a:rPr lang="en-GB" sz="1400" dirty="0"/>
              <a:t> are </a:t>
            </a:r>
            <a:r>
              <a:rPr lang="en-GB" sz="1400" b="1" dirty="0">
                <a:solidFill>
                  <a:srgbClr val="C00000"/>
                </a:solidFill>
              </a:rPr>
              <a:t>nine times </a:t>
            </a:r>
            <a:r>
              <a:rPr lang="en-GB" sz="1400" dirty="0"/>
              <a:t>more likely to require insulin to treat </a:t>
            </a:r>
            <a:r>
              <a:rPr lang="en-GB" sz="1400" b="1" dirty="0"/>
              <a:t>GDM</a:t>
            </a:r>
            <a:r>
              <a:rPr lang="en-GB" sz="1400" dirty="0"/>
              <a:t> than younger women.</a:t>
            </a:r>
          </a:p>
          <a:p>
            <a:endParaRPr lang="en-GB" sz="1400" b="1" dirty="0" smtClean="0"/>
          </a:p>
          <a:p>
            <a:endParaRPr lang="en-GB" sz="1400" b="1" dirty="0"/>
          </a:p>
          <a:p>
            <a:endParaRPr lang="en-GB" sz="1400" b="1" dirty="0" smtClean="0">
              <a:solidFill>
                <a:srgbClr val="C00000"/>
              </a:solidFill>
            </a:endParaRPr>
          </a:p>
          <a:p>
            <a:endParaRPr lang="en-GB" sz="1400" b="1" dirty="0">
              <a:solidFill>
                <a:srgbClr val="C00000"/>
              </a:solidFill>
            </a:endParaRPr>
          </a:p>
          <a:p>
            <a:r>
              <a:rPr lang="en-GB" sz="1400" dirty="0" smtClean="0"/>
              <a:t>Admission </a:t>
            </a:r>
            <a:r>
              <a:rPr lang="en-GB" sz="1400" dirty="0"/>
              <a:t>to hospital and intensive care Women of </a:t>
            </a:r>
            <a:r>
              <a:rPr lang="en-GB" sz="1400" dirty="0" err="1"/>
              <a:t>vAMA</a:t>
            </a:r>
            <a:r>
              <a:rPr lang="en-GB" sz="1400" dirty="0"/>
              <a:t> have a 30% risk of antenatal hospital admission and are </a:t>
            </a:r>
            <a:r>
              <a:rPr lang="en-GB" sz="1400" b="1" dirty="0">
                <a:solidFill>
                  <a:srgbClr val="C00000"/>
                </a:solidFill>
              </a:rPr>
              <a:t>33.5 times more likely to be admitted to ICU than younger women.</a:t>
            </a:r>
          </a:p>
          <a:p>
            <a:endParaRPr lang="en-GB" sz="1400" b="1" dirty="0">
              <a:solidFill>
                <a:srgbClr val="C00000"/>
              </a:solidFill>
            </a:endParaRPr>
          </a:p>
          <a:p>
            <a:endParaRPr lang="en-GB" sz="1400" dirty="0"/>
          </a:p>
          <a:p>
            <a:endParaRPr lang="en-GB" sz="1400" dirty="0"/>
          </a:p>
        </p:txBody>
      </p:sp>
    </p:spTree>
    <p:extLst>
      <p:ext uri="{BB962C8B-B14F-4D97-AF65-F5344CB8AC3E}">
        <p14:creationId xmlns:p14="http://schemas.microsoft.com/office/powerpoint/2010/main" val="2987154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8118A-5FD8-4D49-8AB5-2830736CA372}" type="datetime1">
              <a:rPr lang="en-GB" smtClean="0"/>
              <a:t>16/08/2021</a:t>
            </a:fld>
            <a:endParaRPr lang="en-GB"/>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7</a:t>
            </a:fld>
            <a:endParaRPr lang="en-GB"/>
          </a:p>
        </p:txBody>
      </p:sp>
      <p:sp>
        <p:nvSpPr>
          <p:cNvPr id="5" name="Rectangle 4"/>
          <p:cNvSpPr/>
          <p:nvPr/>
        </p:nvSpPr>
        <p:spPr>
          <a:xfrm>
            <a:off x="303297" y="339502"/>
            <a:ext cx="8640960" cy="1169551"/>
          </a:xfrm>
          <a:prstGeom prst="rect">
            <a:avLst/>
          </a:prstGeom>
        </p:spPr>
        <p:txBody>
          <a:bodyPr wrap="square">
            <a:spAutoFit/>
          </a:bodyPr>
          <a:lstStyle/>
          <a:p>
            <a:r>
              <a:rPr lang="en-GB" sz="1400" b="1" dirty="0"/>
              <a:t>Not all </a:t>
            </a:r>
            <a:r>
              <a:rPr lang="en-GB" sz="1400" dirty="0"/>
              <a:t>women with Lynch syndrome </a:t>
            </a:r>
            <a:r>
              <a:rPr lang="en-GB" sz="1400" b="1" dirty="0">
                <a:solidFill>
                  <a:srgbClr val="C00000"/>
                </a:solidFill>
              </a:rPr>
              <a:t>wish to undergo </a:t>
            </a:r>
            <a:r>
              <a:rPr lang="en-GB" sz="1400" b="1" dirty="0" err="1">
                <a:solidFill>
                  <a:srgbClr val="C00000"/>
                </a:solidFill>
              </a:rPr>
              <a:t>riskreducing</a:t>
            </a:r>
            <a:r>
              <a:rPr lang="en-GB" sz="1400" b="1" dirty="0">
                <a:solidFill>
                  <a:srgbClr val="C00000"/>
                </a:solidFill>
              </a:rPr>
              <a:t> gynaecological surgery;</a:t>
            </a:r>
            <a:r>
              <a:rPr lang="en-GB" sz="1400" dirty="0"/>
              <a:t> indeed, fertility-sparing options are required for those who wish to pursue </a:t>
            </a:r>
            <a:r>
              <a:rPr lang="en-GB" sz="1400" dirty="0" smtClean="0"/>
              <a:t>motherhood. </a:t>
            </a:r>
          </a:p>
          <a:p>
            <a:endParaRPr lang="en-GB" sz="1400" dirty="0"/>
          </a:p>
          <a:p>
            <a:r>
              <a:rPr lang="en-GB" sz="1400" dirty="0" smtClean="0"/>
              <a:t>Gynaecological </a:t>
            </a:r>
            <a:r>
              <a:rPr lang="en-GB" sz="1400" dirty="0"/>
              <a:t>surveillance aims to reassure women or </a:t>
            </a:r>
            <a:r>
              <a:rPr lang="en-GB" sz="1400" b="1" dirty="0"/>
              <a:t>detect cancer at a precancerous or early stage </a:t>
            </a:r>
            <a:r>
              <a:rPr lang="en-GB" sz="1400" b="1" dirty="0" smtClean="0"/>
              <a:t>to </a:t>
            </a:r>
            <a:r>
              <a:rPr lang="en-GB" sz="1400" dirty="0" smtClean="0"/>
              <a:t>improve </a:t>
            </a:r>
            <a:r>
              <a:rPr lang="en-GB" sz="1400" dirty="0"/>
              <a:t>morbidity and survival outcomes. </a:t>
            </a:r>
            <a:endParaRPr lang="en-GB" sz="14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509053"/>
            <a:ext cx="5976664" cy="3634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1165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008" y="1347614"/>
            <a:ext cx="8928992" cy="2308324"/>
          </a:xfrm>
          <a:prstGeom prst="rect">
            <a:avLst/>
          </a:prstGeom>
        </p:spPr>
        <p:txBody>
          <a:bodyPr wrap="square">
            <a:spAutoFit/>
          </a:bodyPr>
          <a:lstStyle/>
          <a:p>
            <a:r>
              <a:rPr lang="en-GB" sz="1200" dirty="0"/>
              <a:t>Pregnancy following conception via assisted reproductive technologies in women of advanced maternal age, </a:t>
            </a:r>
            <a:endParaRPr lang="en-GB" sz="1200" dirty="0" smtClean="0"/>
          </a:p>
          <a:p>
            <a:endParaRPr lang="en-GB" sz="1200" dirty="0"/>
          </a:p>
          <a:p>
            <a:r>
              <a:rPr lang="en-GB" sz="1200" dirty="0" smtClean="0"/>
              <a:t>which of the following option is incorrect</a:t>
            </a:r>
          </a:p>
          <a:p>
            <a:endParaRPr lang="en-GB" sz="1200" dirty="0" smtClean="0"/>
          </a:p>
          <a:p>
            <a:endParaRPr lang="en-GB" sz="1200" dirty="0"/>
          </a:p>
          <a:p>
            <a:r>
              <a:rPr lang="en-GB" sz="1200" dirty="0" smtClean="0"/>
              <a:t>A) is </a:t>
            </a:r>
            <a:r>
              <a:rPr lang="en-GB" sz="1200" dirty="0"/>
              <a:t>significantly more likely to result in a live birth if a donor embryo rather than an autologous embryo is used. </a:t>
            </a:r>
          </a:p>
          <a:p>
            <a:pPr marL="342900" indent="-342900">
              <a:buAutoNum type="arabicPeriod"/>
            </a:pPr>
            <a:endParaRPr lang="en-GB" sz="1200" dirty="0" smtClean="0"/>
          </a:p>
          <a:p>
            <a:r>
              <a:rPr lang="en-GB" sz="1200" dirty="0" smtClean="0"/>
              <a:t>B) is </a:t>
            </a:r>
            <a:r>
              <a:rPr lang="en-GB" sz="1200" dirty="0"/>
              <a:t>associated with a two-fold increase in the risk of developing pre-</a:t>
            </a:r>
            <a:r>
              <a:rPr lang="en-GB" sz="1200" dirty="0" err="1"/>
              <a:t>eclampsia</a:t>
            </a:r>
            <a:r>
              <a:rPr lang="en-GB" sz="1200" dirty="0"/>
              <a:t> in comparison to a pregnancy following spontaneous conception. </a:t>
            </a:r>
            <a:endParaRPr lang="en-GB" sz="1200" dirty="0" smtClean="0"/>
          </a:p>
          <a:p>
            <a:endParaRPr lang="en-GB" sz="1200" dirty="0"/>
          </a:p>
          <a:p>
            <a:r>
              <a:rPr lang="en-GB" sz="1200" dirty="0" smtClean="0"/>
              <a:t>C) is </a:t>
            </a:r>
            <a:r>
              <a:rPr lang="en-GB" sz="1200" dirty="0"/>
              <a:t>an indication for aspirin (150 mg) from 12 weeks of gestation until delivery to decrease the risk of pre-</a:t>
            </a:r>
            <a:r>
              <a:rPr lang="en-GB" sz="1200" dirty="0" err="1"/>
              <a:t>eclampsia</a:t>
            </a:r>
            <a:r>
              <a:rPr lang="en-GB" sz="1200" dirty="0"/>
              <a:t> and </a:t>
            </a:r>
            <a:r>
              <a:rPr lang="en-GB" sz="1200" dirty="0" err="1"/>
              <a:t>small-forgestational</a:t>
            </a:r>
            <a:r>
              <a:rPr lang="en-GB" sz="1200" dirty="0"/>
              <a:t> age. </a:t>
            </a: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70</a:t>
            </a:fld>
            <a:endParaRPr lang="en-GB"/>
          </a:p>
        </p:txBody>
      </p:sp>
      <p:sp>
        <p:nvSpPr>
          <p:cNvPr id="5" name="Date Placeholder 4"/>
          <p:cNvSpPr>
            <a:spLocks noGrp="1"/>
          </p:cNvSpPr>
          <p:nvPr>
            <p:ph type="dt" sz="half" idx="10"/>
          </p:nvPr>
        </p:nvSpPr>
        <p:spPr/>
        <p:txBody>
          <a:bodyPr/>
          <a:lstStyle/>
          <a:p>
            <a:fld id="{B797395B-C844-4969-812D-A7ABEC6E45F2}" type="datetime1">
              <a:rPr lang="en-GB" smtClean="0"/>
              <a:t>16/08/2021</a:t>
            </a:fld>
            <a:endParaRPr lang="en-GB"/>
          </a:p>
        </p:txBody>
      </p:sp>
      <p:sp>
        <p:nvSpPr>
          <p:cNvPr id="6" name="TextBox 5"/>
          <p:cNvSpPr txBox="1"/>
          <p:nvPr/>
        </p:nvSpPr>
        <p:spPr>
          <a:xfrm>
            <a:off x="323528" y="564168"/>
            <a:ext cx="954172" cy="369332"/>
          </a:xfrm>
          <a:prstGeom prst="rect">
            <a:avLst/>
          </a:prstGeom>
          <a:noFill/>
        </p:spPr>
        <p:txBody>
          <a:bodyPr wrap="none" rtlCol="0">
            <a:spAutoFit/>
          </a:bodyPr>
          <a:lstStyle/>
          <a:p>
            <a:r>
              <a:rPr lang="en-GB" dirty="0" smtClean="0"/>
              <a:t>SBA 18</a:t>
            </a:r>
            <a:endParaRPr lang="en-GB" dirty="0"/>
          </a:p>
        </p:txBody>
      </p:sp>
    </p:spTree>
    <p:extLst>
      <p:ext uri="{BB962C8B-B14F-4D97-AF65-F5344CB8AC3E}">
        <p14:creationId xmlns:p14="http://schemas.microsoft.com/office/powerpoint/2010/main" val="33878163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697267"/>
            <a:ext cx="6624736" cy="923330"/>
          </a:xfrm>
          <a:prstGeom prst="rect">
            <a:avLst/>
          </a:prstGeom>
        </p:spPr>
        <p:txBody>
          <a:bodyPr wrap="square">
            <a:spAutoFit/>
          </a:bodyPr>
          <a:lstStyle/>
          <a:p>
            <a:r>
              <a:rPr lang="en-GB" dirty="0"/>
              <a:t>B) is associated with a two-fold increase in the risk of </a:t>
            </a:r>
            <a:r>
              <a:rPr lang="en-GB" dirty="0" smtClean="0"/>
              <a:t>   </a:t>
            </a:r>
          </a:p>
          <a:p>
            <a:r>
              <a:rPr lang="en-GB" dirty="0" smtClean="0"/>
              <a:t>   developing </a:t>
            </a:r>
            <a:r>
              <a:rPr lang="en-GB" dirty="0"/>
              <a:t>pre-</a:t>
            </a:r>
            <a:r>
              <a:rPr lang="en-GB" dirty="0" err="1"/>
              <a:t>eclampsia</a:t>
            </a:r>
            <a:r>
              <a:rPr lang="en-GB" dirty="0"/>
              <a:t> in comparison to a pregnancy </a:t>
            </a:r>
            <a:endParaRPr lang="en-GB" dirty="0" smtClean="0"/>
          </a:p>
          <a:p>
            <a:r>
              <a:rPr lang="en-GB" dirty="0" smtClean="0"/>
              <a:t>   following </a:t>
            </a:r>
            <a:r>
              <a:rPr lang="en-GB" dirty="0"/>
              <a:t>spontaneous conception. </a:t>
            </a: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71</a:t>
            </a:fld>
            <a:endParaRPr lang="en-GB"/>
          </a:p>
        </p:txBody>
      </p:sp>
      <p:sp>
        <p:nvSpPr>
          <p:cNvPr id="5" name="Date Placeholder 4"/>
          <p:cNvSpPr>
            <a:spLocks noGrp="1"/>
          </p:cNvSpPr>
          <p:nvPr>
            <p:ph type="dt" sz="half" idx="10"/>
          </p:nvPr>
        </p:nvSpPr>
        <p:spPr/>
        <p:txBody>
          <a:bodyPr/>
          <a:lstStyle/>
          <a:p>
            <a:fld id="{ADCC37C9-E61C-4250-A952-A3E6889C1E13}" type="datetime1">
              <a:rPr lang="en-GB" smtClean="0"/>
              <a:t>16/08/2021</a:t>
            </a:fld>
            <a:endParaRPr lang="en-GB"/>
          </a:p>
        </p:txBody>
      </p:sp>
    </p:spTree>
    <p:extLst>
      <p:ext uri="{BB962C8B-B14F-4D97-AF65-F5344CB8AC3E}">
        <p14:creationId xmlns:p14="http://schemas.microsoft.com/office/powerpoint/2010/main" val="26198479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347614"/>
            <a:ext cx="8712968" cy="2462213"/>
          </a:xfrm>
          <a:prstGeom prst="rect">
            <a:avLst/>
          </a:prstGeom>
        </p:spPr>
        <p:txBody>
          <a:bodyPr wrap="square">
            <a:spAutoFit/>
          </a:bodyPr>
          <a:lstStyle/>
          <a:p>
            <a:r>
              <a:rPr lang="en-GB" sz="1400" dirty="0"/>
              <a:t>With regard to early pregnancy in women of very advanced maternal age, </a:t>
            </a:r>
            <a:endParaRPr lang="en-GB" sz="1400" dirty="0" smtClean="0"/>
          </a:p>
          <a:p>
            <a:endParaRPr lang="en-GB" sz="1400" dirty="0" smtClean="0"/>
          </a:p>
          <a:p>
            <a:r>
              <a:rPr lang="en-GB" sz="1400" dirty="0" smtClean="0"/>
              <a:t>Which of the following is incorrect? </a:t>
            </a:r>
          </a:p>
          <a:p>
            <a:endParaRPr lang="en-GB" sz="1400" dirty="0" smtClean="0"/>
          </a:p>
          <a:p>
            <a:endParaRPr lang="en-GB" sz="1400" dirty="0"/>
          </a:p>
          <a:p>
            <a:r>
              <a:rPr lang="en-GB" sz="1400" dirty="0"/>
              <a:t>A</a:t>
            </a:r>
            <a:r>
              <a:rPr lang="en-GB" sz="1400" dirty="0" smtClean="0"/>
              <a:t>. </a:t>
            </a:r>
            <a:r>
              <a:rPr lang="en-GB" sz="1400" dirty="0"/>
              <a:t>there is an overall 53% risk of miscarriage. </a:t>
            </a:r>
            <a:endParaRPr lang="en-GB" sz="1400" dirty="0" smtClean="0"/>
          </a:p>
          <a:p>
            <a:endParaRPr lang="en-GB" sz="1400" dirty="0"/>
          </a:p>
          <a:p>
            <a:r>
              <a:rPr lang="en-GB" sz="1400" dirty="0"/>
              <a:t>B</a:t>
            </a:r>
            <a:r>
              <a:rPr lang="en-GB" sz="1400" dirty="0" smtClean="0"/>
              <a:t>. </a:t>
            </a:r>
            <a:r>
              <a:rPr lang="en-GB" sz="1400" dirty="0"/>
              <a:t>the overall risk of ectopic pregnancy in those aged 44 years or more is twice that in younger women. </a:t>
            </a:r>
            <a:endParaRPr lang="en-GB" sz="1400" dirty="0" smtClean="0"/>
          </a:p>
          <a:p>
            <a:endParaRPr lang="en-GB" sz="1400" dirty="0"/>
          </a:p>
          <a:p>
            <a:r>
              <a:rPr lang="en-GB" sz="1400" dirty="0"/>
              <a:t>C</a:t>
            </a:r>
            <a:r>
              <a:rPr lang="en-GB" sz="1400" dirty="0" smtClean="0"/>
              <a:t>. </a:t>
            </a:r>
            <a:r>
              <a:rPr lang="en-GB" sz="1400" dirty="0"/>
              <a:t>there is evidence that women aged 40 years and above are twice as likely to need a blood transfusion during an admission for an ectopic pregnancy in comparison to younger women. </a:t>
            </a: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72</a:t>
            </a:fld>
            <a:endParaRPr lang="en-GB"/>
          </a:p>
        </p:txBody>
      </p:sp>
      <p:sp>
        <p:nvSpPr>
          <p:cNvPr id="5" name="Date Placeholder 4"/>
          <p:cNvSpPr>
            <a:spLocks noGrp="1"/>
          </p:cNvSpPr>
          <p:nvPr>
            <p:ph type="dt" sz="half" idx="10"/>
          </p:nvPr>
        </p:nvSpPr>
        <p:spPr/>
        <p:txBody>
          <a:bodyPr/>
          <a:lstStyle/>
          <a:p>
            <a:fld id="{2D7B6E67-F51C-4BBF-A715-48529D1AC9E3}" type="datetime1">
              <a:rPr lang="en-GB" smtClean="0"/>
              <a:t>16/08/2021</a:t>
            </a:fld>
            <a:endParaRPr lang="en-GB"/>
          </a:p>
        </p:txBody>
      </p:sp>
      <p:sp>
        <p:nvSpPr>
          <p:cNvPr id="6" name="TextBox 5"/>
          <p:cNvSpPr txBox="1"/>
          <p:nvPr/>
        </p:nvSpPr>
        <p:spPr>
          <a:xfrm>
            <a:off x="323528" y="564168"/>
            <a:ext cx="954172" cy="369332"/>
          </a:xfrm>
          <a:prstGeom prst="rect">
            <a:avLst/>
          </a:prstGeom>
          <a:noFill/>
        </p:spPr>
        <p:txBody>
          <a:bodyPr wrap="none" rtlCol="0">
            <a:spAutoFit/>
          </a:bodyPr>
          <a:lstStyle/>
          <a:p>
            <a:r>
              <a:rPr lang="en-GB" dirty="0" smtClean="0"/>
              <a:t>SBA 19</a:t>
            </a:r>
            <a:endParaRPr lang="en-GB" dirty="0"/>
          </a:p>
        </p:txBody>
      </p:sp>
    </p:spTree>
    <p:extLst>
      <p:ext uri="{BB962C8B-B14F-4D97-AF65-F5344CB8AC3E}">
        <p14:creationId xmlns:p14="http://schemas.microsoft.com/office/powerpoint/2010/main" val="389152184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851670"/>
            <a:ext cx="6336704" cy="2308324"/>
          </a:xfrm>
          <a:prstGeom prst="rect">
            <a:avLst/>
          </a:prstGeom>
        </p:spPr>
        <p:txBody>
          <a:bodyPr wrap="square">
            <a:spAutoFit/>
          </a:bodyPr>
          <a:lstStyle/>
          <a:p>
            <a:r>
              <a:rPr lang="en-GB" dirty="0"/>
              <a:t>B. the overall risk of ectopic pregnancy in those aged 44 </a:t>
            </a:r>
            <a:endParaRPr lang="en-GB" dirty="0" smtClean="0"/>
          </a:p>
          <a:p>
            <a:endParaRPr lang="en-GB" dirty="0"/>
          </a:p>
          <a:p>
            <a:r>
              <a:rPr lang="en-GB" dirty="0" smtClean="0"/>
              <a:t>    years </a:t>
            </a:r>
            <a:r>
              <a:rPr lang="en-GB" dirty="0"/>
              <a:t>or more is twice that in younger women</a:t>
            </a:r>
            <a:r>
              <a:rPr lang="en-GB" dirty="0" smtClean="0"/>
              <a:t>.</a:t>
            </a:r>
          </a:p>
          <a:p>
            <a:endParaRPr lang="en-GB" dirty="0"/>
          </a:p>
          <a:p>
            <a:endParaRPr lang="en-GB" dirty="0" smtClean="0"/>
          </a:p>
          <a:p>
            <a:endParaRPr lang="en-GB" dirty="0"/>
          </a:p>
          <a:p>
            <a:r>
              <a:rPr lang="en-GB" dirty="0" smtClean="0"/>
              <a:t>    3 TIMES  </a:t>
            </a:r>
            <a:endParaRPr lang="en-GB" dirty="0"/>
          </a:p>
          <a:p>
            <a:endParaRPr lang="en-GB" dirty="0"/>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73</a:t>
            </a:fld>
            <a:endParaRPr lang="en-GB"/>
          </a:p>
        </p:txBody>
      </p:sp>
      <p:sp>
        <p:nvSpPr>
          <p:cNvPr id="5" name="Date Placeholder 4"/>
          <p:cNvSpPr>
            <a:spLocks noGrp="1"/>
          </p:cNvSpPr>
          <p:nvPr>
            <p:ph type="dt" sz="half" idx="10"/>
          </p:nvPr>
        </p:nvSpPr>
        <p:spPr/>
        <p:txBody>
          <a:bodyPr/>
          <a:lstStyle/>
          <a:p>
            <a:fld id="{BC189622-4501-429C-9401-E834526F2D88}" type="datetime1">
              <a:rPr lang="en-GB" smtClean="0"/>
              <a:t>16/08/2021</a:t>
            </a:fld>
            <a:endParaRPr lang="en-GB"/>
          </a:p>
        </p:txBody>
      </p:sp>
    </p:spTree>
    <p:extLst>
      <p:ext uri="{BB962C8B-B14F-4D97-AF65-F5344CB8AC3E}">
        <p14:creationId xmlns:p14="http://schemas.microsoft.com/office/powerpoint/2010/main" val="4248251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491630"/>
            <a:ext cx="8568952" cy="2062103"/>
          </a:xfrm>
          <a:prstGeom prst="rect">
            <a:avLst/>
          </a:prstGeom>
        </p:spPr>
        <p:txBody>
          <a:bodyPr wrap="square">
            <a:spAutoFit/>
          </a:bodyPr>
          <a:lstStyle/>
          <a:p>
            <a:r>
              <a:rPr lang="en-GB" sz="1600" dirty="0"/>
              <a:t>Women of very advanced maternal age are more likely than younger women to be, </a:t>
            </a:r>
            <a:endParaRPr lang="en-GB" sz="1600" dirty="0" smtClean="0"/>
          </a:p>
          <a:p>
            <a:endParaRPr lang="en-GB" sz="1600" dirty="0"/>
          </a:p>
          <a:p>
            <a:r>
              <a:rPr lang="en-GB" sz="1600" dirty="0"/>
              <a:t>A</a:t>
            </a:r>
            <a:r>
              <a:rPr lang="en-GB" sz="1600" dirty="0" smtClean="0"/>
              <a:t>. </a:t>
            </a:r>
            <a:r>
              <a:rPr lang="en-GB" sz="1600" dirty="0"/>
              <a:t>multiparous. </a:t>
            </a:r>
            <a:endParaRPr lang="en-GB" sz="1600" dirty="0" smtClean="0"/>
          </a:p>
          <a:p>
            <a:endParaRPr lang="en-GB" sz="1600" dirty="0"/>
          </a:p>
          <a:p>
            <a:r>
              <a:rPr lang="en-GB" sz="1600" dirty="0"/>
              <a:t>B</a:t>
            </a:r>
            <a:r>
              <a:rPr lang="en-GB" sz="1600" dirty="0" smtClean="0"/>
              <a:t>. </a:t>
            </a:r>
            <a:r>
              <a:rPr lang="en-GB" sz="1600" dirty="0"/>
              <a:t>overweight or obese. </a:t>
            </a:r>
            <a:endParaRPr lang="en-GB" sz="1600" dirty="0" smtClean="0"/>
          </a:p>
          <a:p>
            <a:endParaRPr lang="en-GB" sz="1600" dirty="0"/>
          </a:p>
          <a:p>
            <a:r>
              <a:rPr lang="en-GB" sz="1600" dirty="0" err="1" smtClean="0"/>
              <a:t>C.All</a:t>
            </a:r>
            <a:r>
              <a:rPr lang="en-GB" sz="1600" dirty="0" smtClean="0"/>
              <a:t> is true </a:t>
            </a:r>
          </a:p>
          <a:p>
            <a:endParaRPr lang="en-GB" sz="1600" dirty="0"/>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74</a:t>
            </a:fld>
            <a:endParaRPr lang="en-GB"/>
          </a:p>
        </p:txBody>
      </p:sp>
      <p:sp>
        <p:nvSpPr>
          <p:cNvPr id="5" name="Date Placeholder 4"/>
          <p:cNvSpPr>
            <a:spLocks noGrp="1"/>
          </p:cNvSpPr>
          <p:nvPr>
            <p:ph type="dt" sz="half" idx="10"/>
          </p:nvPr>
        </p:nvSpPr>
        <p:spPr/>
        <p:txBody>
          <a:bodyPr/>
          <a:lstStyle/>
          <a:p>
            <a:fld id="{D60EE7DD-44D1-425A-B814-AA7BF97F1D34}" type="datetime1">
              <a:rPr lang="en-GB" smtClean="0"/>
              <a:t>16/08/2021</a:t>
            </a:fld>
            <a:endParaRPr lang="en-GB"/>
          </a:p>
        </p:txBody>
      </p:sp>
      <p:sp>
        <p:nvSpPr>
          <p:cNvPr id="6" name="TextBox 5"/>
          <p:cNvSpPr txBox="1"/>
          <p:nvPr/>
        </p:nvSpPr>
        <p:spPr>
          <a:xfrm>
            <a:off x="323528" y="523280"/>
            <a:ext cx="954172" cy="369332"/>
          </a:xfrm>
          <a:prstGeom prst="rect">
            <a:avLst/>
          </a:prstGeom>
          <a:noFill/>
        </p:spPr>
        <p:txBody>
          <a:bodyPr wrap="none" rtlCol="0">
            <a:spAutoFit/>
          </a:bodyPr>
          <a:lstStyle/>
          <a:p>
            <a:r>
              <a:rPr lang="en-GB" dirty="0" smtClean="0"/>
              <a:t>SBA 20</a:t>
            </a:r>
            <a:endParaRPr lang="en-GB" dirty="0"/>
          </a:p>
        </p:txBody>
      </p:sp>
    </p:spTree>
    <p:extLst>
      <p:ext uri="{BB962C8B-B14F-4D97-AF65-F5344CB8AC3E}">
        <p14:creationId xmlns:p14="http://schemas.microsoft.com/office/powerpoint/2010/main" val="341754247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7785" y="2031690"/>
            <a:ext cx="1802979" cy="830997"/>
          </a:xfrm>
          <a:prstGeom prst="rect">
            <a:avLst/>
          </a:prstGeom>
        </p:spPr>
        <p:txBody>
          <a:bodyPr wrap="square">
            <a:spAutoFit/>
          </a:bodyPr>
          <a:lstStyle/>
          <a:p>
            <a:r>
              <a:rPr lang="en-GB" sz="2400" dirty="0"/>
              <a:t>C</a:t>
            </a:r>
            <a:r>
              <a:rPr lang="en-GB" sz="2400" dirty="0" smtClean="0"/>
              <a:t>. All </a:t>
            </a:r>
            <a:r>
              <a:rPr lang="en-GB" sz="2400" dirty="0"/>
              <a:t>is true </a:t>
            </a: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75</a:t>
            </a:fld>
            <a:endParaRPr lang="en-GB"/>
          </a:p>
        </p:txBody>
      </p:sp>
      <p:sp>
        <p:nvSpPr>
          <p:cNvPr id="5" name="Date Placeholder 4"/>
          <p:cNvSpPr>
            <a:spLocks noGrp="1"/>
          </p:cNvSpPr>
          <p:nvPr>
            <p:ph type="dt" sz="half" idx="10"/>
          </p:nvPr>
        </p:nvSpPr>
        <p:spPr/>
        <p:txBody>
          <a:bodyPr/>
          <a:lstStyle/>
          <a:p>
            <a:fld id="{0A0FEFED-6934-4E2D-A0C0-C5FC4B657553}" type="datetime1">
              <a:rPr lang="en-GB" smtClean="0"/>
              <a:t>16/08/2021</a:t>
            </a:fld>
            <a:endParaRPr lang="en-GB"/>
          </a:p>
        </p:txBody>
      </p:sp>
    </p:spTree>
    <p:extLst>
      <p:ext uri="{BB962C8B-B14F-4D97-AF65-F5344CB8AC3E}">
        <p14:creationId xmlns:p14="http://schemas.microsoft.com/office/powerpoint/2010/main" val="29920004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131590"/>
            <a:ext cx="7776864" cy="2246769"/>
          </a:xfrm>
          <a:prstGeom prst="rect">
            <a:avLst/>
          </a:prstGeom>
        </p:spPr>
        <p:txBody>
          <a:bodyPr wrap="square">
            <a:spAutoFit/>
          </a:bodyPr>
          <a:lstStyle/>
          <a:p>
            <a:r>
              <a:rPr lang="en-GB" sz="1400" dirty="0" smtClean="0"/>
              <a:t>Which of the following is false </a:t>
            </a:r>
          </a:p>
          <a:p>
            <a:endParaRPr lang="en-GB" sz="1400" dirty="0"/>
          </a:p>
          <a:p>
            <a:r>
              <a:rPr lang="en-GB" sz="1400" dirty="0" smtClean="0"/>
              <a:t>A) Multiple </a:t>
            </a:r>
            <a:r>
              <a:rPr lang="en-GB" sz="1400" dirty="0"/>
              <a:t>pregnancy rates in women of very advanced maternal age, </a:t>
            </a:r>
            <a:r>
              <a:rPr lang="en-GB" sz="1400" dirty="0" smtClean="0"/>
              <a:t>have </a:t>
            </a:r>
            <a:r>
              <a:rPr lang="en-GB" sz="1400" dirty="0"/>
              <a:t>been consistently higher than in any other age group due to multiple embryos being transferred during assisted reproductive technology. </a:t>
            </a:r>
            <a:endParaRPr lang="en-GB" sz="1400" dirty="0" smtClean="0"/>
          </a:p>
          <a:p>
            <a:endParaRPr lang="en-GB" sz="1400" dirty="0"/>
          </a:p>
          <a:p>
            <a:pPr marL="342900" indent="-342900">
              <a:buAutoNum type="alphaUcParenR" startAt="2"/>
            </a:pPr>
            <a:r>
              <a:rPr lang="en-GB" sz="1400" dirty="0" smtClean="0"/>
              <a:t>Women with advanced maternal age the </a:t>
            </a:r>
            <a:r>
              <a:rPr lang="en-GB" sz="1400" dirty="0"/>
              <a:t>most significant risk factor for developing pre-</a:t>
            </a:r>
            <a:r>
              <a:rPr lang="en-GB" sz="1400" dirty="0" err="1"/>
              <a:t>eclampsia</a:t>
            </a:r>
            <a:r>
              <a:rPr lang="en-GB" sz="1400" dirty="0"/>
              <a:t> is obesity</a:t>
            </a:r>
            <a:r>
              <a:rPr lang="en-GB" sz="1400" dirty="0" smtClean="0"/>
              <a:t>.</a:t>
            </a:r>
          </a:p>
          <a:p>
            <a:pPr marL="342900" indent="-342900">
              <a:buAutoNum type="alphaUcParenR" startAt="2"/>
            </a:pPr>
            <a:endParaRPr lang="en-GB" sz="1400" dirty="0"/>
          </a:p>
          <a:p>
            <a:r>
              <a:rPr lang="en-GB" sz="1400" dirty="0" smtClean="0"/>
              <a:t>C)After ART , Aspirin 75 mg should be started from 12 weeks  </a:t>
            </a:r>
            <a:endParaRPr lang="en-GB" sz="1400" dirty="0"/>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76</a:t>
            </a:fld>
            <a:endParaRPr lang="en-GB"/>
          </a:p>
        </p:txBody>
      </p:sp>
      <p:sp>
        <p:nvSpPr>
          <p:cNvPr id="5" name="Date Placeholder 4"/>
          <p:cNvSpPr>
            <a:spLocks noGrp="1"/>
          </p:cNvSpPr>
          <p:nvPr>
            <p:ph type="dt" sz="half" idx="10"/>
          </p:nvPr>
        </p:nvSpPr>
        <p:spPr/>
        <p:txBody>
          <a:bodyPr/>
          <a:lstStyle/>
          <a:p>
            <a:fld id="{5117E435-22E1-48BF-AA86-3D56EE650DD5}" type="datetime1">
              <a:rPr lang="en-GB" smtClean="0"/>
              <a:t>16/08/2021</a:t>
            </a:fld>
            <a:endParaRPr lang="en-GB"/>
          </a:p>
        </p:txBody>
      </p:sp>
      <p:sp>
        <p:nvSpPr>
          <p:cNvPr id="6" name="TextBox 5"/>
          <p:cNvSpPr txBox="1"/>
          <p:nvPr/>
        </p:nvSpPr>
        <p:spPr>
          <a:xfrm>
            <a:off x="323528" y="555526"/>
            <a:ext cx="954172" cy="369332"/>
          </a:xfrm>
          <a:prstGeom prst="rect">
            <a:avLst/>
          </a:prstGeom>
          <a:noFill/>
        </p:spPr>
        <p:txBody>
          <a:bodyPr wrap="none" rtlCol="0">
            <a:spAutoFit/>
          </a:bodyPr>
          <a:lstStyle/>
          <a:p>
            <a:r>
              <a:rPr lang="en-GB" dirty="0" smtClean="0"/>
              <a:t>SBA 21</a:t>
            </a:r>
            <a:endParaRPr lang="en-GB" dirty="0"/>
          </a:p>
        </p:txBody>
      </p:sp>
    </p:spTree>
    <p:extLst>
      <p:ext uri="{BB962C8B-B14F-4D97-AF65-F5344CB8AC3E}">
        <p14:creationId xmlns:p14="http://schemas.microsoft.com/office/powerpoint/2010/main" val="38940033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8118A-5FD8-4D49-8AB5-2830736CA372}" type="datetime1">
              <a:rPr lang="en-GB" smtClean="0"/>
              <a:t>16/08/2021</a:t>
            </a:fld>
            <a:endParaRPr lang="en-GB"/>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77</a:t>
            </a:fld>
            <a:endParaRPr lang="en-GB"/>
          </a:p>
        </p:txBody>
      </p:sp>
      <p:sp>
        <p:nvSpPr>
          <p:cNvPr id="5" name="Rectangle 4"/>
          <p:cNvSpPr/>
          <p:nvPr/>
        </p:nvSpPr>
        <p:spPr>
          <a:xfrm>
            <a:off x="1259632" y="2248585"/>
            <a:ext cx="7056784" cy="369332"/>
          </a:xfrm>
          <a:prstGeom prst="rect">
            <a:avLst/>
          </a:prstGeom>
        </p:spPr>
        <p:txBody>
          <a:bodyPr wrap="square">
            <a:spAutoFit/>
          </a:bodyPr>
          <a:lstStyle/>
          <a:p>
            <a:r>
              <a:rPr lang="en-GB" dirty="0"/>
              <a:t>C)After ART , Aspirin 75 mg should be started from 12 weeks  </a:t>
            </a:r>
          </a:p>
        </p:txBody>
      </p:sp>
    </p:spTree>
    <p:extLst>
      <p:ext uri="{BB962C8B-B14F-4D97-AF65-F5344CB8AC3E}">
        <p14:creationId xmlns:p14="http://schemas.microsoft.com/office/powerpoint/2010/main" val="73916448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275606"/>
            <a:ext cx="9073008" cy="3108543"/>
          </a:xfrm>
          <a:prstGeom prst="rect">
            <a:avLst/>
          </a:prstGeom>
        </p:spPr>
        <p:txBody>
          <a:bodyPr wrap="square">
            <a:spAutoFit/>
          </a:bodyPr>
          <a:lstStyle/>
          <a:p>
            <a:r>
              <a:rPr lang="en-GB" sz="1400" dirty="0" smtClean="0"/>
              <a:t>Which of the following is false  </a:t>
            </a:r>
          </a:p>
          <a:p>
            <a:endParaRPr lang="en-GB" sz="1400" dirty="0"/>
          </a:p>
          <a:p>
            <a:endParaRPr lang="en-GB" sz="1400" dirty="0" smtClean="0"/>
          </a:p>
          <a:p>
            <a:r>
              <a:rPr lang="en-GB" sz="1400" dirty="0" smtClean="0"/>
              <a:t>A) Venous </a:t>
            </a:r>
            <a:r>
              <a:rPr lang="en-GB" sz="1400" dirty="0"/>
              <a:t>thromboembolism risk in women of very advanced maternal age, </a:t>
            </a:r>
            <a:endParaRPr lang="en-GB" sz="1400" dirty="0" smtClean="0"/>
          </a:p>
          <a:p>
            <a:r>
              <a:rPr lang="en-GB" sz="1400" dirty="0" smtClean="0"/>
              <a:t>     is </a:t>
            </a:r>
            <a:r>
              <a:rPr lang="en-GB" sz="1400" dirty="0"/>
              <a:t>increased </a:t>
            </a:r>
            <a:r>
              <a:rPr lang="en-GB" sz="1400" dirty="0" smtClean="0"/>
              <a:t>mainly in </a:t>
            </a:r>
            <a:r>
              <a:rPr lang="en-GB" sz="1400" dirty="0"/>
              <a:t>the first trimester following assisted reproductive technology. </a:t>
            </a:r>
            <a:r>
              <a:rPr lang="en-GB" sz="1400" dirty="0" smtClean="0"/>
              <a:t> </a:t>
            </a:r>
          </a:p>
          <a:p>
            <a:endParaRPr lang="en-GB" sz="1400" dirty="0"/>
          </a:p>
          <a:p>
            <a:r>
              <a:rPr lang="en-GB" sz="1400" dirty="0" smtClean="0"/>
              <a:t>B) advanced </a:t>
            </a:r>
            <a:r>
              <a:rPr lang="en-GB" sz="1400" dirty="0"/>
              <a:t>maternal age, </a:t>
            </a:r>
            <a:r>
              <a:rPr lang="en-GB" sz="1400" dirty="0" smtClean="0"/>
              <a:t>There are </a:t>
            </a:r>
            <a:r>
              <a:rPr lang="en-GB" sz="1400" dirty="0"/>
              <a:t>three times more likely to have placenta </a:t>
            </a:r>
            <a:r>
              <a:rPr lang="en-GB" sz="1400" dirty="0" err="1"/>
              <a:t>praevia</a:t>
            </a:r>
            <a:r>
              <a:rPr lang="en-GB" sz="1400" dirty="0"/>
              <a:t> than younger women. </a:t>
            </a:r>
          </a:p>
          <a:p>
            <a:endParaRPr lang="en-GB" sz="1400" dirty="0" smtClean="0"/>
          </a:p>
          <a:p>
            <a:r>
              <a:rPr lang="en-GB" sz="1400" dirty="0"/>
              <a:t>C</a:t>
            </a:r>
            <a:r>
              <a:rPr lang="en-GB" sz="1400" dirty="0" smtClean="0"/>
              <a:t>) </a:t>
            </a:r>
            <a:r>
              <a:rPr lang="en-GB" sz="1400" dirty="0"/>
              <a:t>Women of </a:t>
            </a:r>
            <a:r>
              <a:rPr lang="en-GB" sz="1400" dirty="0" err="1"/>
              <a:t>vAMA</a:t>
            </a:r>
            <a:r>
              <a:rPr lang="en-GB" sz="1400" dirty="0"/>
              <a:t> are three times more likely to have a placental abruption than younger </a:t>
            </a:r>
            <a:r>
              <a:rPr lang="en-GB" sz="1400" dirty="0" smtClean="0"/>
              <a:t>women</a:t>
            </a:r>
          </a:p>
          <a:p>
            <a:endParaRPr lang="en-GB" sz="1400" dirty="0"/>
          </a:p>
          <a:p>
            <a:endParaRPr lang="en-GB" sz="1400" dirty="0" smtClean="0"/>
          </a:p>
          <a:p>
            <a:r>
              <a:rPr lang="en-GB" sz="1400" dirty="0" smtClean="0"/>
              <a:t>D) All true</a:t>
            </a:r>
          </a:p>
          <a:p>
            <a:endParaRPr lang="en-GB" sz="1400" dirty="0"/>
          </a:p>
          <a:p>
            <a:endParaRPr lang="en-GB" sz="1400" dirty="0"/>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78</a:t>
            </a:fld>
            <a:endParaRPr lang="en-GB"/>
          </a:p>
        </p:txBody>
      </p:sp>
      <p:sp>
        <p:nvSpPr>
          <p:cNvPr id="5" name="Date Placeholder 4"/>
          <p:cNvSpPr>
            <a:spLocks noGrp="1"/>
          </p:cNvSpPr>
          <p:nvPr>
            <p:ph type="dt" sz="half" idx="10"/>
          </p:nvPr>
        </p:nvSpPr>
        <p:spPr/>
        <p:txBody>
          <a:bodyPr/>
          <a:lstStyle/>
          <a:p>
            <a:fld id="{4F6593BA-DA8B-4F59-A812-8491088855E3}" type="datetime1">
              <a:rPr lang="en-GB" smtClean="0"/>
              <a:t>16/08/2021</a:t>
            </a:fld>
            <a:endParaRPr lang="en-GB"/>
          </a:p>
        </p:txBody>
      </p:sp>
      <p:sp>
        <p:nvSpPr>
          <p:cNvPr id="6" name="TextBox 5"/>
          <p:cNvSpPr txBox="1"/>
          <p:nvPr/>
        </p:nvSpPr>
        <p:spPr>
          <a:xfrm>
            <a:off x="226549" y="540287"/>
            <a:ext cx="954172" cy="369332"/>
          </a:xfrm>
          <a:prstGeom prst="rect">
            <a:avLst/>
          </a:prstGeom>
          <a:noFill/>
        </p:spPr>
        <p:txBody>
          <a:bodyPr wrap="none" rtlCol="0">
            <a:spAutoFit/>
          </a:bodyPr>
          <a:lstStyle/>
          <a:p>
            <a:r>
              <a:rPr lang="en-GB" dirty="0" smtClean="0"/>
              <a:t>SBA 22</a:t>
            </a:r>
            <a:endParaRPr lang="en-GB" dirty="0"/>
          </a:p>
        </p:txBody>
      </p:sp>
    </p:spTree>
    <p:extLst>
      <p:ext uri="{BB962C8B-B14F-4D97-AF65-F5344CB8AC3E}">
        <p14:creationId xmlns:p14="http://schemas.microsoft.com/office/powerpoint/2010/main" val="3389826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79</a:t>
            </a:fld>
            <a:endParaRPr lang="en-GB"/>
          </a:p>
        </p:txBody>
      </p:sp>
      <p:sp>
        <p:nvSpPr>
          <p:cNvPr id="5" name="Date Placeholder 4"/>
          <p:cNvSpPr>
            <a:spLocks noGrp="1"/>
          </p:cNvSpPr>
          <p:nvPr>
            <p:ph type="dt" sz="half" idx="10"/>
          </p:nvPr>
        </p:nvSpPr>
        <p:spPr/>
        <p:txBody>
          <a:bodyPr/>
          <a:lstStyle/>
          <a:p>
            <a:fld id="{84912970-5FB3-4940-A6E3-6BDE56F57BAB}" type="datetime1">
              <a:rPr lang="en-GB" smtClean="0"/>
              <a:t>16/08/2021</a:t>
            </a:fld>
            <a:endParaRPr lang="en-GB"/>
          </a:p>
        </p:txBody>
      </p:sp>
      <p:sp>
        <p:nvSpPr>
          <p:cNvPr id="2" name="Rectangle 1"/>
          <p:cNvSpPr/>
          <p:nvPr/>
        </p:nvSpPr>
        <p:spPr>
          <a:xfrm>
            <a:off x="3973086" y="2387084"/>
            <a:ext cx="1197828" cy="369332"/>
          </a:xfrm>
          <a:prstGeom prst="rect">
            <a:avLst/>
          </a:prstGeom>
        </p:spPr>
        <p:txBody>
          <a:bodyPr wrap="none">
            <a:spAutoFit/>
          </a:bodyPr>
          <a:lstStyle/>
          <a:p>
            <a:r>
              <a:rPr lang="en-GB" dirty="0"/>
              <a:t>D) All true</a:t>
            </a:r>
          </a:p>
        </p:txBody>
      </p:sp>
    </p:spTree>
    <p:extLst>
      <p:ext uri="{BB962C8B-B14F-4D97-AF65-F5344CB8AC3E}">
        <p14:creationId xmlns:p14="http://schemas.microsoft.com/office/powerpoint/2010/main" val="1904516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1510"/>
            <a:ext cx="9145016" cy="4308872"/>
          </a:xfrm>
          <a:prstGeom prst="rect">
            <a:avLst/>
          </a:prstGeom>
        </p:spPr>
        <p:txBody>
          <a:bodyPr wrap="square">
            <a:spAutoFit/>
          </a:bodyPr>
          <a:lstStyle/>
          <a:p>
            <a:r>
              <a:rPr lang="en-GB" sz="1100" dirty="0" smtClean="0"/>
              <a:t>The </a:t>
            </a:r>
            <a:r>
              <a:rPr lang="en-GB" sz="1100" dirty="0"/>
              <a:t>prevalence of Lynch syndrome in women </a:t>
            </a:r>
            <a:r>
              <a:rPr lang="en-GB" sz="1100" dirty="0" smtClean="0"/>
              <a:t>with </a:t>
            </a:r>
            <a:r>
              <a:rPr lang="en-GB" sz="1100" b="1" dirty="0" smtClean="0">
                <a:solidFill>
                  <a:srgbClr val="C00000"/>
                </a:solidFill>
              </a:rPr>
              <a:t>endometrial </a:t>
            </a:r>
            <a:r>
              <a:rPr lang="en-GB" sz="1100" dirty="0"/>
              <a:t>and </a:t>
            </a:r>
            <a:r>
              <a:rPr lang="en-GB" sz="1100" b="1" dirty="0"/>
              <a:t>ovarian cancer </a:t>
            </a:r>
            <a:r>
              <a:rPr lang="en-GB" sz="1100" dirty="0"/>
              <a:t>is around </a:t>
            </a:r>
            <a:r>
              <a:rPr lang="en-GB" sz="1100" b="1" dirty="0">
                <a:solidFill>
                  <a:srgbClr val="C00000"/>
                </a:solidFill>
              </a:rPr>
              <a:t>3%</a:t>
            </a:r>
            <a:r>
              <a:rPr lang="en-GB" sz="1100" dirty="0">
                <a:solidFill>
                  <a:srgbClr val="C00000"/>
                </a:solidFill>
              </a:rPr>
              <a:t> </a:t>
            </a:r>
            <a:r>
              <a:rPr lang="en-GB" sz="1100" dirty="0"/>
              <a:t>and </a:t>
            </a:r>
            <a:r>
              <a:rPr lang="en-GB" sz="1100" b="1" dirty="0"/>
              <a:t>1–2</a:t>
            </a:r>
            <a:r>
              <a:rPr lang="en-GB" sz="1100" b="1" dirty="0" smtClean="0"/>
              <a:t>%</a:t>
            </a:r>
            <a:r>
              <a:rPr lang="en-GB" sz="1100" dirty="0" smtClean="0"/>
              <a:t>,respectively</a:t>
            </a:r>
            <a:r>
              <a:rPr lang="en-GB" sz="1100" dirty="0"/>
              <a:t>.</a:t>
            </a:r>
          </a:p>
          <a:p>
            <a:endParaRPr lang="en-GB" sz="1100" dirty="0"/>
          </a:p>
          <a:p>
            <a:r>
              <a:rPr lang="en-GB" sz="1100" dirty="0"/>
              <a:t>There is an emerging consensus that </a:t>
            </a:r>
            <a:r>
              <a:rPr lang="en-GB" sz="1100" dirty="0" smtClean="0"/>
              <a:t>all women </a:t>
            </a:r>
            <a:r>
              <a:rPr lang="en-GB" sz="1100" dirty="0"/>
              <a:t>with </a:t>
            </a:r>
            <a:r>
              <a:rPr lang="en-GB" sz="1100" b="1" dirty="0">
                <a:solidFill>
                  <a:srgbClr val="C00000"/>
                </a:solidFill>
              </a:rPr>
              <a:t>endometrial cancer </a:t>
            </a:r>
            <a:r>
              <a:rPr lang="en-GB" sz="1100" dirty="0"/>
              <a:t>should be screened </a:t>
            </a:r>
            <a:r>
              <a:rPr lang="en-GB" sz="1100" dirty="0" smtClean="0"/>
              <a:t>for Lynch </a:t>
            </a:r>
            <a:r>
              <a:rPr lang="en-GB" sz="1100" dirty="0"/>
              <a:t>syndrome, </a:t>
            </a:r>
            <a:r>
              <a:rPr lang="en-GB" sz="1100" dirty="0">
                <a:solidFill>
                  <a:srgbClr val="C00000"/>
                </a:solidFill>
              </a:rPr>
              <a:t>where resources permit</a:t>
            </a:r>
            <a:r>
              <a:rPr lang="en-GB" sz="1100" dirty="0"/>
              <a:t>.</a:t>
            </a:r>
          </a:p>
          <a:p>
            <a:endParaRPr lang="en-GB" sz="1100" dirty="0"/>
          </a:p>
          <a:p>
            <a:r>
              <a:rPr lang="en-GB" sz="1100" dirty="0" smtClean="0"/>
              <a:t>NICE recommends. Where </a:t>
            </a:r>
            <a:r>
              <a:rPr lang="en-GB" sz="1100" dirty="0"/>
              <a:t>resources are </a:t>
            </a:r>
            <a:r>
              <a:rPr lang="en-GB" sz="1100" dirty="0" err="1" smtClean="0"/>
              <a:t>limited,testing</a:t>
            </a:r>
            <a:r>
              <a:rPr lang="en-GB" sz="1100" dirty="0" smtClean="0"/>
              <a:t> </a:t>
            </a:r>
            <a:r>
              <a:rPr lang="en-GB" sz="1100" dirty="0"/>
              <a:t>can be restricted to those </a:t>
            </a:r>
            <a:r>
              <a:rPr lang="en-GB" sz="1100" b="1" dirty="0">
                <a:solidFill>
                  <a:srgbClr val="C00000"/>
                </a:solidFill>
              </a:rPr>
              <a:t>who develop </a:t>
            </a:r>
            <a:r>
              <a:rPr lang="en-GB" sz="1100" b="1" dirty="0" smtClean="0">
                <a:solidFill>
                  <a:srgbClr val="C00000"/>
                </a:solidFill>
              </a:rPr>
              <a:t>endometrial cancer </a:t>
            </a:r>
            <a:r>
              <a:rPr lang="en-GB" sz="1100" b="1" dirty="0">
                <a:solidFill>
                  <a:srgbClr val="C00000"/>
                </a:solidFill>
              </a:rPr>
              <a:t>under the age of 70 years</a:t>
            </a:r>
            <a:r>
              <a:rPr lang="en-GB" sz="1100" dirty="0"/>
              <a:t>, or where other </a:t>
            </a:r>
            <a:r>
              <a:rPr lang="en-GB" sz="1100" dirty="0" smtClean="0"/>
              <a:t>clinical features </a:t>
            </a:r>
            <a:r>
              <a:rPr lang="en-GB" sz="1100" dirty="0"/>
              <a:t>are suggestive of Lynch syndrome; for example, </a:t>
            </a:r>
            <a:r>
              <a:rPr lang="en-GB" sz="1100" dirty="0" smtClean="0"/>
              <a:t>a strong </a:t>
            </a:r>
            <a:r>
              <a:rPr lang="en-GB" sz="1100" dirty="0"/>
              <a:t>family history of Lynch </a:t>
            </a:r>
            <a:r>
              <a:rPr lang="en-GB" sz="1100" dirty="0" smtClean="0"/>
              <a:t>syndrome-associated </a:t>
            </a:r>
            <a:r>
              <a:rPr lang="en-GB" sz="1100" dirty="0"/>
              <a:t>cancers. </a:t>
            </a:r>
            <a:endParaRPr lang="en-GB" sz="1100" dirty="0" smtClean="0"/>
          </a:p>
          <a:p>
            <a:endParaRPr lang="en-GB" sz="1100" dirty="0"/>
          </a:p>
          <a:p>
            <a:r>
              <a:rPr lang="en-GB" sz="1100" dirty="0" smtClean="0"/>
              <a:t>Ideally</a:t>
            </a:r>
            <a:r>
              <a:rPr lang="en-GB" sz="1100" dirty="0"/>
              <a:t>, women with Lynch syndrome should be seen at around the </a:t>
            </a:r>
            <a:r>
              <a:rPr lang="en-GB" sz="1100" b="1" dirty="0"/>
              <a:t>age of 25 years</a:t>
            </a:r>
            <a:r>
              <a:rPr lang="en-GB" sz="1100" dirty="0"/>
              <a:t> by an expert </a:t>
            </a:r>
            <a:r>
              <a:rPr lang="en-GB" sz="1100" dirty="0" smtClean="0"/>
              <a:t>gynaecologist </a:t>
            </a:r>
            <a:r>
              <a:rPr lang="en-GB" sz="1100" dirty="0"/>
              <a:t>to learn about </a:t>
            </a:r>
            <a:r>
              <a:rPr lang="en-GB" sz="1100" b="1" dirty="0">
                <a:solidFill>
                  <a:srgbClr val="C00000"/>
                </a:solidFill>
              </a:rPr>
              <a:t>the red ﬂag symptoms of cancer</a:t>
            </a:r>
            <a:r>
              <a:rPr lang="en-GB" sz="1100" dirty="0"/>
              <a:t>, discuss family planning and explore risk-reducing strategies.</a:t>
            </a:r>
          </a:p>
          <a:p>
            <a:r>
              <a:rPr lang="en-GB" sz="1100" b="1" dirty="0" smtClean="0"/>
              <a:t>Raising </a:t>
            </a:r>
            <a:r>
              <a:rPr lang="en-GB" sz="1100" b="1" dirty="0"/>
              <a:t>awareness about red ﬂag symptoms</a:t>
            </a:r>
            <a:r>
              <a:rPr lang="en-GB" sz="1100" dirty="0"/>
              <a:t> empowers women to seek help appropriately. </a:t>
            </a:r>
          </a:p>
          <a:p>
            <a:endParaRPr lang="en-GB" sz="1100" dirty="0"/>
          </a:p>
          <a:p>
            <a:r>
              <a:rPr lang="en-GB" sz="1100" dirty="0">
                <a:solidFill>
                  <a:srgbClr val="C00000"/>
                </a:solidFill>
              </a:rPr>
              <a:t>The survival benefit achieved by risk-reducing surgery </a:t>
            </a:r>
            <a:r>
              <a:rPr lang="en-GB" sz="1100" dirty="0"/>
              <a:t>is </a:t>
            </a:r>
            <a:r>
              <a:rPr lang="en-GB" sz="1100" b="1" dirty="0"/>
              <a:t>minimal</a:t>
            </a:r>
            <a:r>
              <a:rPr lang="en-GB" sz="1100" dirty="0"/>
              <a:t> because Lynch syndrome-associated endometrial and ovarian cancers have a good prognosis. </a:t>
            </a:r>
            <a:r>
              <a:rPr lang="en-GB" sz="1100" dirty="0" smtClean="0"/>
              <a:t>However</a:t>
            </a:r>
            <a:r>
              <a:rPr lang="en-GB" sz="1100" dirty="0"/>
              <a:t>, for many women with Lynch syndrome, avoiding a cancer diagnosis and the harms associated with its treatment is sufficient to choose risk-reducing surgery.</a:t>
            </a:r>
          </a:p>
          <a:p>
            <a:endParaRPr lang="en-GB" sz="1100" dirty="0"/>
          </a:p>
          <a:p>
            <a:r>
              <a:rPr lang="en-GB" sz="1100" dirty="0"/>
              <a:t> Preoperative counselling by both a clinical geneticist and gynaecologist is seen as best practice. </a:t>
            </a:r>
          </a:p>
          <a:p>
            <a:r>
              <a:rPr lang="en-GB" sz="1100" dirty="0"/>
              <a:t>The laparoscopic approach is preferred because it leads to a shorter recovery time and improved short-term quality of life.</a:t>
            </a:r>
          </a:p>
          <a:p>
            <a:endParaRPr lang="en-GB" sz="1100" dirty="0"/>
          </a:p>
          <a:p>
            <a:r>
              <a:rPr lang="en-GB" sz="1100" dirty="0"/>
              <a:t>where possible, hysterectomy should be coordinated with other </a:t>
            </a:r>
            <a:r>
              <a:rPr lang="en-GB" sz="1100" dirty="0" err="1"/>
              <a:t>riskreducing</a:t>
            </a:r>
            <a:r>
              <a:rPr lang="en-GB" sz="1100" dirty="0"/>
              <a:t> interventions, such as colonoscopy or colorectal surgery. Hysterectomy and bilateral </a:t>
            </a:r>
            <a:r>
              <a:rPr lang="en-GB" sz="1100" dirty="0" err="1"/>
              <a:t>salpingo</a:t>
            </a:r>
            <a:r>
              <a:rPr lang="en-GB" sz="1100" dirty="0"/>
              <a:t>-oophorectomy at 40 years of age has been shown to be a </a:t>
            </a:r>
            <a:r>
              <a:rPr lang="en-GB" sz="1100" dirty="0" err="1"/>
              <a:t>costeffective</a:t>
            </a:r>
            <a:r>
              <a:rPr lang="en-GB" sz="1100" dirty="0"/>
              <a:t> strategy</a:t>
            </a:r>
            <a:r>
              <a:rPr lang="en-GB" sz="1100" dirty="0" smtClean="0"/>
              <a:t>.</a:t>
            </a:r>
          </a:p>
          <a:p>
            <a:endParaRPr lang="en-GB" sz="1100" dirty="0"/>
          </a:p>
          <a:p>
            <a:r>
              <a:rPr lang="en-GB" sz="1100" b="1" dirty="0" smtClean="0"/>
              <a:t>The </a:t>
            </a:r>
            <a:r>
              <a:rPr lang="en-GB" sz="1100" b="1" dirty="0"/>
              <a:t>lifetime risk of gynaecological cancer</a:t>
            </a:r>
            <a:r>
              <a:rPr lang="en-GB" sz="1100" dirty="0"/>
              <a:t> is sufﬁciently high to </a:t>
            </a:r>
            <a:r>
              <a:rPr lang="en-GB" sz="1100" b="1" dirty="0">
                <a:solidFill>
                  <a:srgbClr val="C00000"/>
                </a:solidFill>
              </a:rPr>
              <a:t>offer total hysterectomy </a:t>
            </a:r>
            <a:r>
              <a:rPr lang="en-GB" sz="1100" dirty="0" smtClean="0"/>
              <a:t>and </a:t>
            </a:r>
            <a:r>
              <a:rPr lang="en-GB" sz="1100" b="1" dirty="0" smtClean="0">
                <a:solidFill>
                  <a:srgbClr val="00B050"/>
                </a:solidFill>
              </a:rPr>
              <a:t>bilateral </a:t>
            </a:r>
            <a:r>
              <a:rPr lang="en-GB" sz="1100" b="1" dirty="0" err="1">
                <a:solidFill>
                  <a:srgbClr val="00B050"/>
                </a:solidFill>
              </a:rPr>
              <a:t>salpingo</a:t>
            </a:r>
            <a:r>
              <a:rPr lang="en-GB" sz="1100" b="1" dirty="0">
                <a:solidFill>
                  <a:srgbClr val="00B050"/>
                </a:solidFill>
              </a:rPr>
              <a:t>-oophorectomy for women with Lynch syndrome who have completed childbearing</a:t>
            </a:r>
          </a:p>
          <a:p>
            <a:endParaRPr lang="en-GB" sz="1000" dirty="0"/>
          </a:p>
        </p:txBody>
      </p:sp>
      <p:sp>
        <p:nvSpPr>
          <p:cNvPr id="3" name="Footer Placeholder 2"/>
          <p:cNvSpPr>
            <a:spLocks noGrp="1"/>
          </p:cNvSpPr>
          <p:nvPr>
            <p:ph type="ftr" sz="quarter" idx="11"/>
          </p:nvPr>
        </p:nvSpPr>
        <p:spPr/>
        <p:txBody>
          <a:bodyPr/>
          <a:lstStyle/>
          <a:p>
            <a:r>
              <a:rPr lang="en-GB" dirty="0" smtClean="0"/>
              <a:t>MRCOG Part 2  Course By </a:t>
            </a:r>
            <a:r>
              <a:rPr lang="en-GB" dirty="0" err="1" smtClean="0"/>
              <a:t>Ghada</a:t>
            </a:r>
            <a:r>
              <a:rPr lang="en-GB" dirty="0" smtClean="0"/>
              <a:t> </a:t>
            </a:r>
            <a:r>
              <a:rPr lang="en-GB" dirty="0" err="1" smtClean="0"/>
              <a:t>Badran</a:t>
            </a:r>
            <a:endParaRPr lang="en-GB" dirty="0"/>
          </a:p>
        </p:txBody>
      </p:sp>
      <p:sp>
        <p:nvSpPr>
          <p:cNvPr id="4" name="Slide Number Placeholder 3"/>
          <p:cNvSpPr>
            <a:spLocks noGrp="1"/>
          </p:cNvSpPr>
          <p:nvPr>
            <p:ph type="sldNum" sz="quarter" idx="12"/>
          </p:nvPr>
        </p:nvSpPr>
        <p:spPr/>
        <p:txBody>
          <a:bodyPr/>
          <a:lstStyle/>
          <a:p>
            <a:fld id="{9AA40019-22AB-448D-8A24-D05CBB4E68E1}" type="slidenum">
              <a:rPr lang="en-GB" smtClean="0"/>
              <a:t>8</a:t>
            </a:fld>
            <a:endParaRPr lang="en-GB"/>
          </a:p>
        </p:txBody>
      </p:sp>
      <p:sp>
        <p:nvSpPr>
          <p:cNvPr id="5" name="Date Placeholder 4"/>
          <p:cNvSpPr>
            <a:spLocks noGrp="1"/>
          </p:cNvSpPr>
          <p:nvPr>
            <p:ph type="dt" sz="half" idx="10"/>
          </p:nvPr>
        </p:nvSpPr>
        <p:spPr/>
        <p:txBody>
          <a:bodyPr/>
          <a:lstStyle/>
          <a:p>
            <a:fld id="{34210E4A-081E-4D1F-B26E-C15BEF44074E}" type="datetime1">
              <a:rPr lang="en-GB" smtClean="0"/>
              <a:t>16/08/2021</a:t>
            </a:fld>
            <a:endParaRPr lang="en-GB"/>
          </a:p>
        </p:txBody>
      </p:sp>
    </p:spTree>
    <p:extLst>
      <p:ext uri="{BB962C8B-B14F-4D97-AF65-F5344CB8AC3E}">
        <p14:creationId xmlns:p14="http://schemas.microsoft.com/office/powerpoint/2010/main" val="419306418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347614"/>
            <a:ext cx="9361040" cy="1754326"/>
          </a:xfrm>
          <a:prstGeom prst="rect">
            <a:avLst/>
          </a:prstGeom>
        </p:spPr>
        <p:txBody>
          <a:bodyPr wrap="square">
            <a:spAutoFit/>
          </a:bodyPr>
          <a:lstStyle/>
          <a:p>
            <a:r>
              <a:rPr lang="en-GB" sz="1200" dirty="0" smtClean="0"/>
              <a:t>Which of the following is false </a:t>
            </a:r>
          </a:p>
          <a:p>
            <a:endParaRPr lang="en-GB" sz="1200" dirty="0"/>
          </a:p>
          <a:p>
            <a:endParaRPr lang="en-GB" sz="1200" dirty="0"/>
          </a:p>
          <a:p>
            <a:r>
              <a:rPr lang="en-GB" sz="1200" dirty="0"/>
              <a:t>A) Regarding postpartum haemorrhage, </a:t>
            </a:r>
            <a:r>
              <a:rPr lang="en-GB" sz="1200" dirty="0" smtClean="0"/>
              <a:t>it </a:t>
            </a:r>
            <a:r>
              <a:rPr lang="en-GB" sz="1200" dirty="0"/>
              <a:t>complicates one in four pregnancies in women of very advanced maternal age. </a:t>
            </a:r>
          </a:p>
          <a:p>
            <a:endParaRPr lang="en-GB" sz="1200" dirty="0" smtClean="0"/>
          </a:p>
          <a:p>
            <a:r>
              <a:rPr lang="en-GB" sz="1200" dirty="0" smtClean="0"/>
              <a:t>B) </a:t>
            </a:r>
            <a:r>
              <a:rPr lang="en-GB" sz="1200" dirty="0"/>
              <a:t>Regarding postpartum </a:t>
            </a:r>
            <a:r>
              <a:rPr lang="en-GB" sz="1200" dirty="0" err="1" smtClean="0"/>
              <a:t>haemorrhage,women</a:t>
            </a:r>
            <a:r>
              <a:rPr lang="en-GB" sz="1200" dirty="0" smtClean="0"/>
              <a:t> </a:t>
            </a:r>
            <a:r>
              <a:rPr lang="en-GB" sz="1200" dirty="0"/>
              <a:t>of very advanced maternal age are almost twice as likely to need blood </a:t>
            </a:r>
            <a:endParaRPr lang="en-GB" sz="1200" dirty="0" smtClean="0"/>
          </a:p>
          <a:p>
            <a:r>
              <a:rPr lang="en-GB" sz="1200" dirty="0"/>
              <a:t> </a:t>
            </a:r>
            <a:r>
              <a:rPr lang="en-GB" sz="1200" dirty="0" smtClean="0"/>
              <a:t> products </a:t>
            </a:r>
            <a:r>
              <a:rPr lang="en-GB" sz="1200" dirty="0"/>
              <a:t>than younger women. </a:t>
            </a:r>
          </a:p>
          <a:p>
            <a:endParaRPr lang="en-GB" sz="1200" dirty="0" smtClean="0"/>
          </a:p>
          <a:p>
            <a:r>
              <a:rPr lang="en-GB" sz="1200" dirty="0" smtClean="0"/>
              <a:t>C. Women </a:t>
            </a:r>
            <a:r>
              <a:rPr lang="en-GB" sz="1200" dirty="0"/>
              <a:t>of very advanced maternal age, </a:t>
            </a:r>
            <a:r>
              <a:rPr lang="en-GB" sz="1200" dirty="0" smtClean="0"/>
              <a:t>are </a:t>
            </a:r>
            <a:r>
              <a:rPr lang="en-GB" sz="1200" dirty="0"/>
              <a:t>33.5 times more likely to be admitted to intensive care than younger women. </a:t>
            </a: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80</a:t>
            </a:fld>
            <a:endParaRPr lang="en-GB"/>
          </a:p>
        </p:txBody>
      </p:sp>
      <p:sp>
        <p:nvSpPr>
          <p:cNvPr id="5" name="Date Placeholder 4"/>
          <p:cNvSpPr>
            <a:spLocks noGrp="1"/>
          </p:cNvSpPr>
          <p:nvPr>
            <p:ph type="dt" sz="half" idx="10"/>
          </p:nvPr>
        </p:nvSpPr>
        <p:spPr/>
        <p:txBody>
          <a:bodyPr/>
          <a:lstStyle/>
          <a:p>
            <a:fld id="{8CCE01D8-8284-4F9D-8824-B3DA771766C8}" type="datetime1">
              <a:rPr lang="en-GB" smtClean="0"/>
              <a:t>16/08/2021</a:t>
            </a:fld>
            <a:endParaRPr lang="en-GB"/>
          </a:p>
        </p:txBody>
      </p:sp>
      <p:sp>
        <p:nvSpPr>
          <p:cNvPr id="6" name="TextBox 5"/>
          <p:cNvSpPr txBox="1"/>
          <p:nvPr/>
        </p:nvSpPr>
        <p:spPr>
          <a:xfrm>
            <a:off x="281187" y="514876"/>
            <a:ext cx="954172" cy="369332"/>
          </a:xfrm>
          <a:prstGeom prst="rect">
            <a:avLst/>
          </a:prstGeom>
          <a:noFill/>
        </p:spPr>
        <p:txBody>
          <a:bodyPr wrap="none" rtlCol="0">
            <a:spAutoFit/>
          </a:bodyPr>
          <a:lstStyle/>
          <a:p>
            <a:r>
              <a:rPr lang="en-GB" dirty="0" smtClean="0"/>
              <a:t>SBA 23</a:t>
            </a:r>
            <a:endParaRPr lang="en-GB" dirty="0"/>
          </a:p>
        </p:txBody>
      </p:sp>
    </p:spTree>
    <p:extLst>
      <p:ext uri="{BB962C8B-B14F-4D97-AF65-F5344CB8AC3E}">
        <p14:creationId xmlns:p14="http://schemas.microsoft.com/office/powerpoint/2010/main" val="175857351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27534"/>
            <a:ext cx="7056784" cy="646331"/>
          </a:xfrm>
          <a:prstGeom prst="rect">
            <a:avLst/>
          </a:prstGeom>
        </p:spPr>
        <p:txBody>
          <a:bodyPr wrap="square">
            <a:spAutoFit/>
          </a:bodyPr>
          <a:lstStyle/>
          <a:p>
            <a:r>
              <a:rPr lang="en-GB" dirty="0"/>
              <a:t>B. women of very advanced maternal age are almost twice as likely to need blood products than younger women. </a:t>
            </a: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81</a:t>
            </a:fld>
            <a:endParaRPr lang="en-GB"/>
          </a:p>
        </p:txBody>
      </p:sp>
      <p:sp>
        <p:nvSpPr>
          <p:cNvPr id="5" name="Date Placeholder 4"/>
          <p:cNvSpPr>
            <a:spLocks noGrp="1"/>
          </p:cNvSpPr>
          <p:nvPr>
            <p:ph type="dt" sz="half" idx="10"/>
          </p:nvPr>
        </p:nvSpPr>
        <p:spPr/>
        <p:txBody>
          <a:bodyPr/>
          <a:lstStyle/>
          <a:p>
            <a:fld id="{E06A78D1-4FB4-4F30-9871-9FBB63703DF6}" type="datetime1">
              <a:rPr lang="en-GB" smtClean="0"/>
              <a:t>16/08/2021</a:t>
            </a:fld>
            <a:endParaRPr lang="en-GB"/>
          </a:p>
        </p:txBody>
      </p:sp>
      <p:sp>
        <p:nvSpPr>
          <p:cNvPr id="6" name="Rectangle 5"/>
          <p:cNvSpPr/>
          <p:nvPr/>
        </p:nvSpPr>
        <p:spPr>
          <a:xfrm>
            <a:off x="407129" y="3219822"/>
            <a:ext cx="8269327" cy="1200329"/>
          </a:xfrm>
          <a:prstGeom prst="rect">
            <a:avLst/>
          </a:prstGeom>
        </p:spPr>
        <p:txBody>
          <a:bodyPr wrap="square">
            <a:spAutoFit/>
          </a:bodyPr>
          <a:lstStyle/>
          <a:p>
            <a:r>
              <a:rPr lang="en-GB" dirty="0"/>
              <a:t>Women of </a:t>
            </a:r>
            <a:r>
              <a:rPr lang="en-GB" dirty="0" err="1"/>
              <a:t>vAMA</a:t>
            </a:r>
            <a:r>
              <a:rPr lang="en-GB" dirty="0"/>
              <a:t> are almost </a:t>
            </a:r>
            <a:r>
              <a:rPr lang="en-GB" dirty="0">
                <a:solidFill>
                  <a:srgbClr val="C00000"/>
                </a:solidFill>
              </a:rPr>
              <a:t>four times </a:t>
            </a:r>
            <a:r>
              <a:rPr lang="en-GB" dirty="0"/>
              <a:t>more likely to need blood products following a </a:t>
            </a:r>
            <a:r>
              <a:rPr lang="en-GB" dirty="0" smtClean="0"/>
              <a:t>PPH </a:t>
            </a:r>
            <a:r>
              <a:rPr lang="en-GB" dirty="0"/>
              <a:t>than younger </a:t>
            </a:r>
            <a:r>
              <a:rPr lang="en-GB" dirty="0" smtClean="0"/>
              <a:t>women.</a:t>
            </a:r>
          </a:p>
          <a:p>
            <a:endParaRPr lang="en-GB" b="1" dirty="0">
              <a:solidFill>
                <a:srgbClr val="C00000"/>
              </a:solidFill>
            </a:endParaRPr>
          </a:p>
          <a:p>
            <a:r>
              <a:rPr lang="en-GB" b="1" dirty="0" smtClean="0">
                <a:solidFill>
                  <a:srgbClr val="C00000"/>
                </a:solidFill>
              </a:rPr>
              <a:t> </a:t>
            </a:r>
            <a:endParaRPr lang="en-GB" dirty="0"/>
          </a:p>
        </p:txBody>
      </p:sp>
    </p:spTree>
    <p:extLst>
      <p:ext uri="{BB962C8B-B14F-4D97-AF65-F5344CB8AC3E}">
        <p14:creationId xmlns:p14="http://schemas.microsoft.com/office/powerpoint/2010/main" val="10588288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113588"/>
            <a:ext cx="7452320" cy="2031325"/>
          </a:xfrm>
          <a:prstGeom prst="rect">
            <a:avLst/>
          </a:prstGeom>
        </p:spPr>
        <p:txBody>
          <a:bodyPr wrap="square">
            <a:spAutoFit/>
          </a:bodyPr>
          <a:lstStyle/>
          <a:p>
            <a:r>
              <a:rPr lang="en-GB" sz="1400" dirty="0"/>
              <a:t>Regarding trisomy, </a:t>
            </a:r>
            <a:r>
              <a:rPr lang="en-GB" sz="1400" dirty="0" smtClean="0"/>
              <a:t>which of the following is true </a:t>
            </a:r>
          </a:p>
          <a:p>
            <a:endParaRPr lang="en-GB" sz="1400" dirty="0" smtClean="0"/>
          </a:p>
          <a:p>
            <a:endParaRPr lang="en-GB" sz="1400" dirty="0"/>
          </a:p>
          <a:p>
            <a:r>
              <a:rPr lang="en-GB" sz="1400" dirty="0"/>
              <a:t>A</a:t>
            </a:r>
            <a:r>
              <a:rPr lang="en-GB" sz="1400" dirty="0" smtClean="0"/>
              <a:t>) </a:t>
            </a:r>
            <a:r>
              <a:rPr lang="en-GB" sz="1400" dirty="0"/>
              <a:t>the risk of having a child with trisomy 21 is 1:35 at the age of 45</a:t>
            </a:r>
            <a:r>
              <a:rPr lang="en-GB" sz="1400" dirty="0" smtClean="0"/>
              <a:t>.</a:t>
            </a:r>
          </a:p>
          <a:p>
            <a:endParaRPr lang="en-GB" sz="1400" dirty="0"/>
          </a:p>
          <a:p>
            <a:r>
              <a:rPr lang="en-GB" sz="1400" dirty="0" smtClean="0"/>
              <a:t>B) if </a:t>
            </a:r>
            <a:r>
              <a:rPr lang="en-GB" sz="1400" dirty="0"/>
              <a:t>a cut off of 1 in 150 is used as a </a:t>
            </a:r>
            <a:r>
              <a:rPr lang="en-GB" sz="1400" dirty="0" smtClean="0"/>
              <a:t>screen positive </a:t>
            </a:r>
            <a:r>
              <a:rPr lang="en-GB" sz="1400" dirty="0"/>
              <a:t>result, one in four women of very advanced maternal age will screen positive. </a:t>
            </a:r>
            <a:endParaRPr lang="en-GB" sz="1400" dirty="0" smtClean="0"/>
          </a:p>
          <a:p>
            <a:pPr marL="342900" indent="-342900">
              <a:buAutoNum type="arabicParenR" startAt="20"/>
            </a:pPr>
            <a:endParaRPr lang="en-GB" sz="1400" dirty="0"/>
          </a:p>
          <a:p>
            <a:r>
              <a:rPr lang="en-GB" sz="1400" dirty="0" smtClean="0"/>
              <a:t>C) All true </a:t>
            </a:r>
            <a:endParaRPr lang="en-GB" sz="1400" dirty="0"/>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82</a:t>
            </a:fld>
            <a:endParaRPr lang="en-GB"/>
          </a:p>
        </p:txBody>
      </p:sp>
      <p:sp>
        <p:nvSpPr>
          <p:cNvPr id="5" name="Date Placeholder 4"/>
          <p:cNvSpPr>
            <a:spLocks noGrp="1"/>
          </p:cNvSpPr>
          <p:nvPr>
            <p:ph type="dt" sz="half" idx="10"/>
          </p:nvPr>
        </p:nvSpPr>
        <p:spPr/>
        <p:txBody>
          <a:bodyPr/>
          <a:lstStyle/>
          <a:p>
            <a:fld id="{1882AAAF-6526-428B-ACB9-9CF58222D50B}" type="datetime1">
              <a:rPr lang="en-GB" smtClean="0"/>
              <a:t>16/08/2021</a:t>
            </a:fld>
            <a:endParaRPr lang="en-GB"/>
          </a:p>
        </p:txBody>
      </p:sp>
      <p:sp>
        <p:nvSpPr>
          <p:cNvPr id="6" name="TextBox 5"/>
          <p:cNvSpPr txBox="1"/>
          <p:nvPr/>
        </p:nvSpPr>
        <p:spPr>
          <a:xfrm>
            <a:off x="325269" y="514876"/>
            <a:ext cx="954172" cy="369332"/>
          </a:xfrm>
          <a:prstGeom prst="rect">
            <a:avLst/>
          </a:prstGeom>
          <a:noFill/>
        </p:spPr>
        <p:txBody>
          <a:bodyPr wrap="none" rtlCol="0">
            <a:spAutoFit/>
          </a:bodyPr>
          <a:lstStyle/>
          <a:p>
            <a:r>
              <a:rPr lang="en-GB" dirty="0" smtClean="0"/>
              <a:t>SBA 24</a:t>
            </a:r>
            <a:endParaRPr lang="en-GB" dirty="0"/>
          </a:p>
        </p:txBody>
      </p:sp>
    </p:spTree>
    <p:extLst>
      <p:ext uri="{BB962C8B-B14F-4D97-AF65-F5344CB8AC3E}">
        <p14:creationId xmlns:p14="http://schemas.microsoft.com/office/powerpoint/2010/main" val="108979354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633" y="483518"/>
            <a:ext cx="1261949" cy="369332"/>
          </a:xfrm>
          <a:prstGeom prst="rect">
            <a:avLst/>
          </a:prstGeom>
        </p:spPr>
        <p:txBody>
          <a:bodyPr wrap="none">
            <a:spAutoFit/>
          </a:bodyPr>
          <a:lstStyle/>
          <a:p>
            <a:r>
              <a:rPr lang="en-GB" dirty="0"/>
              <a:t>C) All true </a:t>
            </a: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83</a:t>
            </a:fld>
            <a:endParaRPr lang="en-GB"/>
          </a:p>
        </p:txBody>
      </p:sp>
      <p:sp>
        <p:nvSpPr>
          <p:cNvPr id="5" name="Date Placeholder 4"/>
          <p:cNvSpPr>
            <a:spLocks noGrp="1"/>
          </p:cNvSpPr>
          <p:nvPr>
            <p:ph type="dt" sz="half" idx="10"/>
          </p:nvPr>
        </p:nvSpPr>
        <p:spPr/>
        <p:txBody>
          <a:bodyPr/>
          <a:lstStyle/>
          <a:p>
            <a:fld id="{30619756-144C-412F-9C5B-F02FD7A3A1CF}" type="datetime1">
              <a:rPr lang="en-GB" smtClean="0"/>
              <a:t>16/08/2021</a:t>
            </a:fld>
            <a:endParaRPr lang="en-GB"/>
          </a:p>
        </p:txBody>
      </p:sp>
      <p:sp>
        <p:nvSpPr>
          <p:cNvPr id="6" name="Rectangle 5"/>
          <p:cNvSpPr/>
          <p:nvPr/>
        </p:nvSpPr>
        <p:spPr>
          <a:xfrm>
            <a:off x="971600" y="1851670"/>
            <a:ext cx="4114588" cy="2800767"/>
          </a:xfrm>
          <a:prstGeom prst="rect">
            <a:avLst/>
          </a:prstGeom>
        </p:spPr>
        <p:txBody>
          <a:bodyPr wrap="square">
            <a:spAutoFit/>
          </a:bodyPr>
          <a:lstStyle/>
          <a:p>
            <a:r>
              <a:rPr lang="en-GB" sz="1400" dirty="0"/>
              <a:t>1:1350 for a 25-year-old woman (or donor). </a:t>
            </a:r>
          </a:p>
          <a:p>
            <a:r>
              <a:rPr lang="en-GB" sz="1400" dirty="0"/>
              <a:t>                                                                          1:35 at the age of 45 years </a:t>
            </a:r>
          </a:p>
          <a:p>
            <a:r>
              <a:rPr lang="en-GB" sz="1400" dirty="0"/>
              <a:t>                                                                          1:25 at the age of 49 years</a:t>
            </a:r>
            <a:r>
              <a:rPr lang="en-GB" sz="1400" dirty="0" smtClean="0"/>
              <a:t>.</a:t>
            </a:r>
            <a:r>
              <a:rPr lang="en-GB" sz="1400" dirty="0"/>
              <a:t> </a:t>
            </a:r>
            <a:endParaRPr lang="en-GB" sz="1400" dirty="0" smtClean="0"/>
          </a:p>
          <a:p>
            <a:endParaRPr lang="en-GB" sz="1400" dirty="0"/>
          </a:p>
          <a:p>
            <a:endParaRPr lang="en-GB" sz="1400" dirty="0" smtClean="0"/>
          </a:p>
          <a:p>
            <a:r>
              <a:rPr lang="en-GB" sz="1400" dirty="0" smtClean="0"/>
              <a:t>Using </a:t>
            </a:r>
            <a:r>
              <a:rPr lang="en-GB" sz="1400" b="1" dirty="0">
                <a:solidFill>
                  <a:srgbClr val="C00000"/>
                </a:solidFill>
              </a:rPr>
              <a:t>a cut-off of 1 in 150 at term </a:t>
            </a:r>
            <a:r>
              <a:rPr lang="en-GB" sz="1400" dirty="0"/>
              <a:t>as a screen-positive result, </a:t>
            </a:r>
            <a:r>
              <a:rPr lang="en-GB" sz="1400" dirty="0">
                <a:solidFill>
                  <a:srgbClr val="C00000"/>
                </a:solidFill>
              </a:rPr>
              <a:t>one in four women </a:t>
            </a:r>
            <a:r>
              <a:rPr lang="en-GB" sz="1400" dirty="0"/>
              <a:t>of </a:t>
            </a:r>
            <a:r>
              <a:rPr lang="en-GB" sz="1400" dirty="0" err="1"/>
              <a:t>vAMA</a:t>
            </a:r>
            <a:r>
              <a:rPr lang="en-GB" sz="1400" dirty="0"/>
              <a:t> will screen positive.</a:t>
            </a:r>
          </a:p>
          <a:p>
            <a:endParaRPr lang="en-GB" dirty="0"/>
          </a:p>
          <a:p>
            <a:endParaRPr lang="en-GB" dirty="0"/>
          </a:p>
        </p:txBody>
      </p:sp>
    </p:spTree>
    <p:extLst>
      <p:ext uri="{BB962C8B-B14F-4D97-AF65-F5344CB8AC3E}">
        <p14:creationId xmlns:p14="http://schemas.microsoft.com/office/powerpoint/2010/main" val="34912658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84</a:t>
            </a:fld>
            <a:endParaRPr lang="en-GB"/>
          </a:p>
        </p:txBody>
      </p:sp>
      <p:sp>
        <p:nvSpPr>
          <p:cNvPr id="5" name="Date Placeholder 4"/>
          <p:cNvSpPr>
            <a:spLocks noGrp="1"/>
          </p:cNvSpPr>
          <p:nvPr>
            <p:ph type="dt" sz="half" idx="10"/>
          </p:nvPr>
        </p:nvSpPr>
        <p:spPr/>
        <p:txBody>
          <a:bodyPr/>
          <a:lstStyle/>
          <a:p>
            <a:fld id="{7572A6DD-7AD2-49CE-B023-39F3C805C34B}" type="datetime1">
              <a:rPr lang="en-GB" smtClean="0"/>
              <a:t>16/08/2021</a:t>
            </a:fld>
            <a:endParaRPr lang="en-GB"/>
          </a:p>
        </p:txBody>
      </p:sp>
      <p:pic>
        <p:nvPicPr>
          <p:cNvPr id="307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7494"/>
            <a:ext cx="9144000" cy="48760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9512" y="1059582"/>
            <a:ext cx="8352928" cy="400110"/>
          </a:xfrm>
          <a:prstGeom prst="rect">
            <a:avLst/>
          </a:prstGeom>
        </p:spPr>
        <p:txBody>
          <a:bodyPr wrap="square">
            <a:spAutoFit/>
          </a:bodyPr>
          <a:lstStyle/>
          <a:p>
            <a:r>
              <a:rPr lang="en-GB" sz="2000" b="1" dirty="0"/>
              <a:t>Care in pregnancies subsequent to stillbirth or perinatal death</a:t>
            </a:r>
          </a:p>
        </p:txBody>
      </p:sp>
    </p:spTree>
    <p:extLst>
      <p:ext uri="{BB962C8B-B14F-4D97-AF65-F5344CB8AC3E}">
        <p14:creationId xmlns:p14="http://schemas.microsoft.com/office/powerpoint/2010/main" val="337192430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24" y="555526"/>
            <a:ext cx="9241995" cy="4185761"/>
          </a:xfrm>
          <a:prstGeom prst="rect">
            <a:avLst/>
          </a:prstGeom>
        </p:spPr>
        <p:txBody>
          <a:bodyPr wrap="square">
            <a:spAutoFit/>
          </a:bodyPr>
          <a:lstStyle/>
          <a:p>
            <a:r>
              <a:rPr lang="en-GB" sz="1400" b="1" dirty="0">
                <a:solidFill>
                  <a:srgbClr val="C00000"/>
                </a:solidFill>
              </a:rPr>
              <a:t>stillbirth </a:t>
            </a:r>
            <a:r>
              <a:rPr lang="en-GB" sz="1400" dirty="0" smtClean="0"/>
              <a:t> </a:t>
            </a:r>
            <a:r>
              <a:rPr lang="en-GB" sz="1400" dirty="0"/>
              <a:t>‘a baby delivered with no signs of life known to have died after 24 completed weeks of pregnancy</a:t>
            </a:r>
            <a:r>
              <a:rPr lang="en-GB" sz="1400" dirty="0" smtClean="0"/>
              <a:t>.</a:t>
            </a:r>
          </a:p>
          <a:p>
            <a:endParaRPr lang="en-GB" sz="1400" dirty="0"/>
          </a:p>
          <a:p>
            <a:r>
              <a:rPr lang="en-GB" sz="1400" dirty="0" smtClean="0"/>
              <a:t>98 </a:t>
            </a:r>
            <a:r>
              <a:rPr lang="en-GB" sz="1400" dirty="0" err="1" smtClean="0"/>
              <a:t>percent</a:t>
            </a:r>
            <a:r>
              <a:rPr lang="en-GB" sz="1400" dirty="0" smtClean="0"/>
              <a:t> </a:t>
            </a:r>
            <a:r>
              <a:rPr lang="en-GB" sz="1400" dirty="0"/>
              <a:t>of stillbirths occur in </a:t>
            </a:r>
            <a:r>
              <a:rPr lang="en-GB" sz="1400" b="1" dirty="0"/>
              <a:t>low</a:t>
            </a:r>
            <a:r>
              <a:rPr lang="en-GB" sz="1400" dirty="0"/>
              <a:t>- and </a:t>
            </a:r>
            <a:r>
              <a:rPr lang="en-GB" sz="1400" b="1" dirty="0"/>
              <a:t>middle-income</a:t>
            </a:r>
            <a:r>
              <a:rPr lang="en-GB" sz="1400" dirty="0"/>
              <a:t> countries (LMICs</a:t>
            </a:r>
            <a:r>
              <a:rPr lang="en-GB" sz="1400" dirty="0" smtClean="0"/>
              <a:t>).</a:t>
            </a:r>
          </a:p>
          <a:p>
            <a:endParaRPr lang="en-GB" sz="1400" dirty="0"/>
          </a:p>
          <a:p>
            <a:r>
              <a:rPr lang="en-GB" sz="1400" dirty="0" smtClean="0"/>
              <a:t>the </a:t>
            </a:r>
            <a:r>
              <a:rPr lang="en-GB" sz="1400" dirty="0"/>
              <a:t>estimated proportion of </a:t>
            </a:r>
            <a:r>
              <a:rPr lang="en-GB" sz="1400" dirty="0" err="1"/>
              <a:t>intrapartum</a:t>
            </a:r>
            <a:r>
              <a:rPr lang="en-GB" sz="1400" dirty="0"/>
              <a:t> stillbirths varies from approximately </a:t>
            </a:r>
            <a:r>
              <a:rPr lang="en-GB" sz="1400" b="1" dirty="0">
                <a:solidFill>
                  <a:srgbClr val="0070C0"/>
                </a:solidFill>
              </a:rPr>
              <a:t>10% in HICs </a:t>
            </a:r>
            <a:r>
              <a:rPr lang="en-GB" sz="1400" dirty="0"/>
              <a:t>to </a:t>
            </a:r>
            <a:r>
              <a:rPr lang="en-GB" sz="1400" b="1" dirty="0" smtClean="0">
                <a:solidFill>
                  <a:srgbClr val="0070C0"/>
                </a:solidFill>
              </a:rPr>
              <a:t>60</a:t>
            </a:r>
            <a:r>
              <a:rPr lang="en-GB" sz="1400" b="1" dirty="0">
                <a:solidFill>
                  <a:srgbClr val="0070C0"/>
                </a:solidFill>
              </a:rPr>
              <a:t>% in South </a:t>
            </a:r>
            <a:r>
              <a:rPr lang="en-GB" sz="1400" b="1" dirty="0" smtClean="0">
                <a:solidFill>
                  <a:srgbClr val="0070C0"/>
                </a:solidFill>
              </a:rPr>
              <a:t>Asia</a:t>
            </a:r>
          </a:p>
          <a:p>
            <a:r>
              <a:rPr lang="en-GB" sz="1400" dirty="0" smtClean="0"/>
              <a:t>this </a:t>
            </a:r>
            <a:r>
              <a:rPr lang="en-GB" sz="1400" dirty="0"/>
              <a:t>is closely related to access to high-quality antenatal and </a:t>
            </a:r>
            <a:r>
              <a:rPr lang="en-GB" sz="1400" dirty="0" err="1"/>
              <a:t>intrapartum</a:t>
            </a:r>
            <a:r>
              <a:rPr lang="en-GB" sz="1400" dirty="0"/>
              <a:t> </a:t>
            </a:r>
            <a:r>
              <a:rPr lang="en-GB" sz="1400" dirty="0" smtClean="0"/>
              <a:t>care.</a:t>
            </a:r>
          </a:p>
          <a:p>
            <a:endParaRPr lang="en-GB" sz="1400" dirty="0"/>
          </a:p>
          <a:p>
            <a:r>
              <a:rPr lang="en-GB" sz="1400" b="1" dirty="0"/>
              <a:t>Risk factors </a:t>
            </a:r>
          </a:p>
          <a:p>
            <a:r>
              <a:rPr lang="en-GB" sz="1400" dirty="0" smtClean="0"/>
              <a:t>low </a:t>
            </a:r>
            <a:r>
              <a:rPr lang="en-GB" sz="1400" dirty="0" err="1"/>
              <a:t>socioeconomic</a:t>
            </a:r>
            <a:r>
              <a:rPr lang="en-GB" sz="1400" dirty="0"/>
              <a:t> </a:t>
            </a:r>
            <a:r>
              <a:rPr lang="en-GB" sz="1400" dirty="0" smtClean="0"/>
              <a:t>status</a:t>
            </a:r>
          </a:p>
          <a:p>
            <a:r>
              <a:rPr lang="en-GB" sz="1400" dirty="0" smtClean="0"/>
              <a:t> </a:t>
            </a:r>
            <a:r>
              <a:rPr lang="en-GB" sz="1400" dirty="0"/>
              <a:t>advanced maternal </a:t>
            </a:r>
            <a:r>
              <a:rPr lang="en-GB" sz="1400" dirty="0" smtClean="0"/>
              <a:t>age</a:t>
            </a:r>
          </a:p>
          <a:p>
            <a:r>
              <a:rPr lang="en-GB" sz="1400" dirty="0" smtClean="0"/>
              <a:t>essential hypertension</a:t>
            </a:r>
          </a:p>
          <a:p>
            <a:r>
              <a:rPr lang="en-GB" sz="1400" dirty="0" smtClean="0"/>
              <a:t>pre-</a:t>
            </a:r>
            <a:r>
              <a:rPr lang="en-GB" sz="1400" dirty="0" err="1" smtClean="0"/>
              <a:t>eclampsia</a:t>
            </a:r>
            <a:endParaRPr lang="en-GB" sz="1400" dirty="0" smtClean="0"/>
          </a:p>
          <a:p>
            <a:r>
              <a:rPr lang="en-GB" sz="1400" dirty="0" smtClean="0"/>
              <a:t>antepartum </a:t>
            </a:r>
            <a:r>
              <a:rPr lang="en-GB" sz="1400" dirty="0"/>
              <a:t>haemorrhage (APH) </a:t>
            </a:r>
          </a:p>
          <a:p>
            <a:r>
              <a:rPr lang="en-GB" sz="1400" dirty="0" err="1" smtClean="0"/>
              <a:t>fetal</a:t>
            </a:r>
            <a:r>
              <a:rPr lang="en-GB" sz="1400" dirty="0" smtClean="0"/>
              <a:t> </a:t>
            </a:r>
            <a:r>
              <a:rPr lang="en-GB" sz="1400" dirty="0"/>
              <a:t>growth restriction (</a:t>
            </a:r>
            <a:r>
              <a:rPr lang="en-GB" sz="1400" dirty="0" smtClean="0"/>
              <a:t>FGR</a:t>
            </a:r>
          </a:p>
          <a:p>
            <a:r>
              <a:rPr lang="en-GB" sz="1400" dirty="0" smtClean="0"/>
              <a:t>A </a:t>
            </a:r>
            <a:r>
              <a:rPr lang="en-GB" sz="1400" dirty="0"/>
              <a:t>history of previous stillbirth is a recognised risk factor for stillbirth in a subsequent </a:t>
            </a:r>
            <a:r>
              <a:rPr lang="en-GB" sz="1400" dirty="0" smtClean="0"/>
              <a:t>pregnancy.</a:t>
            </a:r>
          </a:p>
          <a:p>
            <a:endParaRPr lang="en-GB" sz="1400" dirty="0"/>
          </a:p>
          <a:p>
            <a:r>
              <a:rPr lang="en-GB" sz="1400" dirty="0" smtClean="0"/>
              <a:t>in </a:t>
            </a:r>
            <a:r>
              <a:rPr lang="en-GB" sz="1400" dirty="0"/>
              <a:t>HICs, demonstrated a stillbirth rate in </a:t>
            </a:r>
            <a:r>
              <a:rPr lang="en-GB" sz="1400" b="1" dirty="0">
                <a:solidFill>
                  <a:srgbClr val="C00000"/>
                </a:solidFill>
              </a:rPr>
              <a:t>2.5%</a:t>
            </a:r>
            <a:r>
              <a:rPr lang="en-GB" sz="1400" b="1" dirty="0">
                <a:solidFill>
                  <a:srgbClr val="0070C0"/>
                </a:solidFill>
              </a:rPr>
              <a:t> of women with a previous history of </a:t>
            </a:r>
            <a:r>
              <a:rPr lang="en-GB" sz="1400" b="1" dirty="0">
                <a:solidFill>
                  <a:srgbClr val="C00000"/>
                </a:solidFill>
              </a:rPr>
              <a:t>stillbirth</a:t>
            </a:r>
            <a:r>
              <a:rPr lang="en-GB" sz="1400" b="1" dirty="0">
                <a:solidFill>
                  <a:srgbClr val="0070C0"/>
                </a:solidFill>
              </a:rPr>
              <a:t> </a:t>
            </a:r>
            <a:r>
              <a:rPr lang="en-GB" sz="1400" dirty="0"/>
              <a:t>compared with a </a:t>
            </a:r>
            <a:r>
              <a:rPr lang="en-GB" sz="1400" dirty="0" smtClean="0"/>
              <a:t>         </a:t>
            </a:r>
          </a:p>
          <a:p>
            <a:endParaRPr lang="en-GB" sz="1400" dirty="0"/>
          </a:p>
          <a:p>
            <a:r>
              <a:rPr lang="en-GB" sz="1400" dirty="0" smtClean="0"/>
              <a:t>                                                     rate </a:t>
            </a:r>
            <a:r>
              <a:rPr lang="en-GB" sz="1400" dirty="0"/>
              <a:t>of </a:t>
            </a:r>
            <a:r>
              <a:rPr lang="en-GB" sz="1400" b="1" dirty="0">
                <a:solidFill>
                  <a:srgbClr val="C00000"/>
                </a:solidFill>
              </a:rPr>
              <a:t>0.4%</a:t>
            </a:r>
            <a:r>
              <a:rPr lang="en-GB" sz="1400" b="1" dirty="0">
                <a:solidFill>
                  <a:srgbClr val="0070C0"/>
                </a:solidFill>
              </a:rPr>
              <a:t> when previous pregnancy resulted in a </a:t>
            </a:r>
            <a:r>
              <a:rPr lang="en-GB" sz="1400" b="1" dirty="0" err="1">
                <a:solidFill>
                  <a:srgbClr val="C00000"/>
                </a:solidFill>
              </a:rPr>
              <a:t>livebirth</a:t>
            </a:r>
            <a:r>
              <a:rPr lang="en-GB" sz="1400" b="1" dirty="0">
                <a:solidFill>
                  <a:srgbClr val="C00000"/>
                </a:solidFill>
              </a:rPr>
              <a:t>. </a:t>
            </a: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85</a:t>
            </a:fld>
            <a:endParaRPr lang="en-GB"/>
          </a:p>
        </p:txBody>
      </p:sp>
      <p:sp>
        <p:nvSpPr>
          <p:cNvPr id="5" name="Date Placeholder 4"/>
          <p:cNvSpPr>
            <a:spLocks noGrp="1"/>
          </p:cNvSpPr>
          <p:nvPr>
            <p:ph type="dt" sz="half" idx="10"/>
          </p:nvPr>
        </p:nvSpPr>
        <p:spPr/>
        <p:txBody>
          <a:bodyPr/>
          <a:lstStyle/>
          <a:p>
            <a:fld id="{1421A72B-B8E4-4199-A879-F06CFCF35965}" type="datetime1">
              <a:rPr lang="en-GB" smtClean="0"/>
              <a:t>16/08/2021</a:t>
            </a:fld>
            <a:endParaRPr lang="en-GB"/>
          </a:p>
        </p:txBody>
      </p:sp>
    </p:spTree>
    <p:extLst>
      <p:ext uri="{BB962C8B-B14F-4D97-AF65-F5344CB8AC3E}">
        <p14:creationId xmlns:p14="http://schemas.microsoft.com/office/powerpoint/2010/main" val="386452054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71550"/>
            <a:ext cx="9001000" cy="3108543"/>
          </a:xfrm>
          <a:prstGeom prst="rect">
            <a:avLst/>
          </a:prstGeom>
        </p:spPr>
        <p:txBody>
          <a:bodyPr wrap="square">
            <a:spAutoFit/>
          </a:bodyPr>
          <a:lstStyle/>
          <a:p>
            <a:r>
              <a:rPr lang="en-GB" sz="1400" dirty="0"/>
              <a:t>study in the USA found that only </a:t>
            </a:r>
            <a:r>
              <a:rPr lang="en-GB" sz="1400" b="1" dirty="0">
                <a:solidFill>
                  <a:srgbClr val="C00000"/>
                </a:solidFill>
              </a:rPr>
              <a:t>18% of stillbirths </a:t>
            </a:r>
            <a:r>
              <a:rPr lang="en-GB" sz="1400" dirty="0"/>
              <a:t>occurred in women with risk factors identified at booking. </a:t>
            </a:r>
          </a:p>
          <a:p>
            <a:endParaRPr lang="en-GB" sz="1400" dirty="0"/>
          </a:p>
          <a:p>
            <a:r>
              <a:rPr lang="en-GB" sz="1400" dirty="0"/>
              <a:t>The authors concluded that </a:t>
            </a:r>
            <a:r>
              <a:rPr lang="en-GB" sz="1400" b="1" dirty="0"/>
              <a:t>pregnancy history </a:t>
            </a:r>
            <a:r>
              <a:rPr lang="en-GB" sz="1400" dirty="0"/>
              <a:t>was </a:t>
            </a:r>
            <a:r>
              <a:rPr lang="en-GB" sz="1400" b="1" dirty="0">
                <a:solidFill>
                  <a:srgbClr val="C00000"/>
                </a:solidFill>
              </a:rPr>
              <a:t>the strongest risk factor for stillbirth. </a:t>
            </a:r>
            <a:endParaRPr lang="en-GB" sz="1400" b="1" dirty="0" smtClean="0">
              <a:solidFill>
                <a:srgbClr val="C00000"/>
              </a:solidFill>
            </a:endParaRPr>
          </a:p>
          <a:p>
            <a:endParaRPr lang="en-GB" sz="1400" b="1" dirty="0">
              <a:solidFill>
                <a:srgbClr val="C00000"/>
              </a:solidFill>
            </a:endParaRPr>
          </a:p>
          <a:p>
            <a:r>
              <a:rPr lang="en-GB" sz="1400" b="1" dirty="0" smtClean="0">
                <a:solidFill>
                  <a:srgbClr val="C00000"/>
                </a:solidFill>
              </a:rPr>
              <a:t>stillbirth </a:t>
            </a:r>
            <a:r>
              <a:rPr lang="en-GB" sz="1400" b="1" dirty="0">
                <a:solidFill>
                  <a:srgbClr val="C00000"/>
                </a:solidFill>
              </a:rPr>
              <a:t>recurrence </a:t>
            </a:r>
            <a:r>
              <a:rPr lang="en-GB" sz="1400" dirty="0"/>
              <a:t>was </a:t>
            </a:r>
            <a:r>
              <a:rPr lang="en-GB" sz="1400" b="1" dirty="0">
                <a:solidFill>
                  <a:srgbClr val="0070C0"/>
                </a:solidFill>
              </a:rPr>
              <a:t>more likely when a maternal or placental condition occurred in the second trimester of </a:t>
            </a:r>
            <a:r>
              <a:rPr lang="en-GB" sz="1400" dirty="0"/>
              <a:t>the index pregnancy (</a:t>
            </a:r>
            <a:r>
              <a:rPr lang="en-GB" sz="1400" b="1" dirty="0">
                <a:solidFill>
                  <a:srgbClr val="C00000"/>
                </a:solidFill>
              </a:rPr>
              <a:t>13–24 weeks of gestation</a:t>
            </a:r>
            <a:r>
              <a:rPr lang="en-GB" sz="1400" dirty="0"/>
              <a:t>). </a:t>
            </a:r>
            <a:endParaRPr lang="en-GB" sz="1400" dirty="0" smtClean="0"/>
          </a:p>
          <a:p>
            <a:endParaRPr lang="en-GB" sz="1400" dirty="0" smtClean="0"/>
          </a:p>
          <a:p>
            <a:r>
              <a:rPr lang="en-GB" sz="1400" dirty="0" smtClean="0"/>
              <a:t>This </a:t>
            </a:r>
            <a:r>
              <a:rPr lang="en-GB" sz="1400" dirty="0"/>
              <a:t>study found recurrent </a:t>
            </a:r>
            <a:r>
              <a:rPr lang="en-GB" sz="1400" b="1" dirty="0" err="1"/>
              <a:t>fetal</a:t>
            </a:r>
            <a:r>
              <a:rPr lang="en-GB" sz="1400" dirty="0"/>
              <a:t> causes were</a:t>
            </a:r>
            <a:r>
              <a:rPr lang="en-GB" sz="1400" b="1" dirty="0"/>
              <a:t> less common</a:t>
            </a:r>
            <a:r>
              <a:rPr lang="en-GB" sz="1400" b="1" dirty="0" smtClean="0"/>
              <a:t>.</a:t>
            </a:r>
          </a:p>
          <a:p>
            <a:endParaRPr lang="en-GB" sz="1400" dirty="0"/>
          </a:p>
          <a:p>
            <a:r>
              <a:rPr lang="en-GB" sz="1400" dirty="0"/>
              <a:t>There was a trend towards increased risk of recurrence in women with diabetes mellitus </a:t>
            </a:r>
            <a:r>
              <a:rPr lang="en-GB" sz="1400" dirty="0" smtClean="0"/>
              <a:t>or </a:t>
            </a:r>
            <a:r>
              <a:rPr lang="en-GB" sz="1400" dirty="0"/>
              <a:t>hypertension </a:t>
            </a:r>
            <a:r>
              <a:rPr lang="en-GB" sz="1400" dirty="0" smtClean="0"/>
              <a:t>.</a:t>
            </a:r>
          </a:p>
          <a:p>
            <a:endParaRPr lang="en-GB" sz="1400" dirty="0"/>
          </a:p>
          <a:p>
            <a:r>
              <a:rPr lang="en-GB" sz="1400" dirty="0" smtClean="0"/>
              <a:t>adverse </a:t>
            </a:r>
            <a:r>
              <a:rPr lang="en-GB" sz="1400" dirty="0"/>
              <a:t>pregnancy outcome (defined as perinatal death, FGR, preterm birth at less than 34 weeks of gestation, hypoxic ischaemic encephalopathy or respiratory distress) is more frequent when stillbirth was related to placental vascular disorder (39.6%) than when stillbirth was related to a different cause</a:t>
            </a: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86</a:t>
            </a:fld>
            <a:endParaRPr lang="en-GB"/>
          </a:p>
        </p:txBody>
      </p:sp>
      <p:sp>
        <p:nvSpPr>
          <p:cNvPr id="5" name="Date Placeholder 4"/>
          <p:cNvSpPr>
            <a:spLocks noGrp="1"/>
          </p:cNvSpPr>
          <p:nvPr>
            <p:ph type="dt" sz="half" idx="10"/>
          </p:nvPr>
        </p:nvSpPr>
        <p:spPr/>
        <p:txBody>
          <a:bodyPr/>
          <a:lstStyle/>
          <a:p>
            <a:fld id="{D1B1A9D2-64B1-48B2-B32F-8B850CEB6DAF}" type="datetime1">
              <a:rPr lang="en-GB" smtClean="0"/>
              <a:t>16/08/2021</a:t>
            </a:fld>
            <a:endParaRPr lang="en-GB"/>
          </a:p>
        </p:txBody>
      </p:sp>
    </p:spTree>
    <p:extLst>
      <p:ext uri="{BB962C8B-B14F-4D97-AF65-F5344CB8AC3E}">
        <p14:creationId xmlns:p14="http://schemas.microsoft.com/office/powerpoint/2010/main" val="216221415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832" y="411510"/>
            <a:ext cx="8820472" cy="4154984"/>
          </a:xfrm>
          <a:prstGeom prst="rect">
            <a:avLst/>
          </a:prstGeom>
        </p:spPr>
        <p:txBody>
          <a:bodyPr wrap="square">
            <a:spAutoFit/>
          </a:bodyPr>
          <a:lstStyle/>
          <a:p>
            <a:r>
              <a:rPr lang="en-GB" sz="1200" dirty="0" err="1" smtClean="0"/>
              <a:t>CoDAC</a:t>
            </a:r>
            <a:r>
              <a:rPr lang="en-GB" sz="1200" dirty="0" smtClean="0"/>
              <a:t> </a:t>
            </a:r>
            <a:r>
              <a:rPr lang="en-GB" sz="1200" dirty="0"/>
              <a:t>(</a:t>
            </a:r>
            <a:r>
              <a:rPr lang="en-GB" sz="1200" b="1" dirty="0"/>
              <a:t>Causes of Death and Associated </a:t>
            </a:r>
            <a:r>
              <a:rPr lang="en-GB" sz="1200" b="1" dirty="0" smtClean="0"/>
              <a:t>Conditions</a:t>
            </a:r>
            <a:r>
              <a:rPr lang="en-GB" sz="1200" dirty="0" smtClean="0"/>
              <a:t>). </a:t>
            </a:r>
          </a:p>
          <a:p>
            <a:r>
              <a:rPr lang="en-GB" sz="1200" dirty="0" smtClean="0"/>
              <a:t>The </a:t>
            </a:r>
            <a:r>
              <a:rPr lang="en-GB" sz="1200" dirty="0"/>
              <a:t>proportion of stillbirths classified as ‘unexplained’ varies greatly depending on the classification system used. </a:t>
            </a:r>
            <a:endParaRPr lang="en-GB" sz="1200" dirty="0" smtClean="0"/>
          </a:p>
          <a:p>
            <a:endParaRPr lang="en-GB" sz="1200" dirty="0" smtClean="0"/>
          </a:p>
          <a:p>
            <a:r>
              <a:rPr lang="en-GB" sz="1200" b="1" dirty="0" smtClean="0"/>
              <a:t>Aberdeen </a:t>
            </a:r>
            <a:r>
              <a:rPr lang="en-GB" sz="1200" b="1" dirty="0"/>
              <a:t>and Wigglesworth have the highest proportion of unexplained stillbirths </a:t>
            </a:r>
            <a:r>
              <a:rPr lang="en-GB" sz="1200" dirty="0"/>
              <a:t>(44.3% and 50.2%, respectively), </a:t>
            </a:r>
            <a:r>
              <a:rPr lang="en-GB" sz="1200" b="1" dirty="0"/>
              <a:t>while </a:t>
            </a:r>
            <a:r>
              <a:rPr lang="en-GB" sz="1200" b="1" dirty="0" err="1"/>
              <a:t>ReCoDe</a:t>
            </a:r>
            <a:r>
              <a:rPr lang="en-GB" sz="1200" b="1" dirty="0"/>
              <a:t> has the </a:t>
            </a:r>
            <a:r>
              <a:rPr lang="en-GB" sz="1200" b="1" dirty="0">
                <a:solidFill>
                  <a:schemeClr val="accent1"/>
                </a:solidFill>
              </a:rPr>
              <a:t>lowest proportion </a:t>
            </a:r>
            <a:r>
              <a:rPr lang="en-GB" sz="1200" b="1" dirty="0"/>
              <a:t>at approximately 15</a:t>
            </a:r>
            <a:r>
              <a:rPr lang="en-GB" sz="1200" b="1" dirty="0" smtClean="0"/>
              <a:t>%.</a:t>
            </a:r>
            <a:endParaRPr lang="en-GB" sz="1200" b="1" dirty="0"/>
          </a:p>
          <a:p>
            <a:endParaRPr lang="en-GB" sz="1200" b="1" dirty="0" smtClean="0"/>
          </a:p>
          <a:p>
            <a:r>
              <a:rPr lang="en-GB" sz="1200" dirty="0" smtClean="0"/>
              <a:t> </a:t>
            </a:r>
            <a:r>
              <a:rPr lang="en-GB" sz="1200" dirty="0"/>
              <a:t>Importantly, the </a:t>
            </a:r>
            <a:r>
              <a:rPr lang="en-GB" sz="1200" b="1" dirty="0"/>
              <a:t>inclusion of placental histology in the classification </a:t>
            </a:r>
            <a:r>
              <a:rPr lang="en-GB" sz="1200" dirty="0"/>
              <a:t>of stillbirth </a:t>
            </a:r>
            <a:r>
              <a:rPr lang="en-GB" sz="1200" b="1" dirty="0">
                <a:solidFill>
                  <a:srgbClr val="C00000"/>
                </a:solidFill>
              </a:rPr>
              <a:t>reduces the number of stillbirths classified as ‘unexplained</a:t>
            </a:r>
            <a:r>
              <a:rPr lang="en-GB" sz="1200" b="1" dirty="0" smtClean="0">
                <a:solidFill>
                  <a:srgbClr val="C00000"/>
                </a:solidFill>
              </a:rPr>
              <a:t>’.</a:t>
            </a:r>
            <a:endParaRPr lang="en-GB" sz="1200" b="1" dirty="0">
              <a:solidFill>
                <a:srgbClr val="C00000"/>
              </a:solidFill>
            </a:endParaRPr>
          </a:p>
          <a:p>
            <a:endParaRPr lang="en-GB" sz="1200" dirty="0" smtClean="0"/>
          </a:p>
          <a:p>
            <a:r>
              <a:rPr lang="en-GB" sz="1200" dirty="0" smtClean="0"/>
              <a:t>This </a:t>
            </a:r>
            <a:r>
              <a:rPr lang="en-GB" sz="1200" dirty="0"/>
              <a:t>may be because, in </a:t>
            </a:r>
            <a:r>
              <a:rPr lang="en-GB" sz="1200" b="1" dirty="0">
                <a:solidFill>
                  <a:srgbClr val="C00000"/>
                </a:solidFill>
              </a:rPr>
              <a:t>11–65% of stillbirth cases</a:t>
            </a:r>
            <a:r>
              <a:rPr lang="en-GB" sz="1200" dirty="0"/>
              <a:t>, placental lesions cause </a:t>
            </a:r>
            <a:r>
              <a:rPr lang="en-GB" sz="1200" dirty="0" smtClean="0"/>
              <a:t>are </a:t>
            </a:r>
            <a:r>
              <a:rPr lang="en-GB" sz="1200" dirty="0"/>
              <a:t>associated with </a:t>
            </a:r>
            <a:r>
              <a:rPr lang="en-GB" sz="1200" b="1" dirty="0" err="1">
                <a:solidFill>
                  <a:srgbClr val="C00000"/>
                </a:solidFill>
              </a:rPr>
              <a:t>fetal</a:t>
            </a:r>
            <a:r>
              <a:rPr lang="en-GB" sz="1200" b="1" dirty="0">
                <a:solidFill>
                  <a:srgbClr val="C00000"/>
                </a:solidFill>
              </a:rPr>
              <a:t> death</a:t>
            </a:r>
            <a:r>
              <a:rPr lang="en-GB" sz="1200" b="1" dirty="0" smtClean="0">
                <a:solidFill>
                  <a:srgbClr val="C00000"/>
                </a:solidFill>
              </a:rPr>
              <a:t>.</a:t>
            </a:r>
          </a:p>
          <a:p>
            <a:endParaRPr lang="en-GB" sz="1200" dirty="0"/>
          </a:p>
          <a:p>
            <a:r>
              <a:rPr lang="en-GB" sz="1200" dirty="0"/>
              <a:t>Other causes of stillbirth included placental problems (31.8%) and congenital anomalies (9.2%). </a:t>
            </a:r>
            <a:endParaRPr lang="en-GB" sz="1200" dirty="0" smtClean="0"/>
          </a:p>
          <a:p>
            <a:endParaRPr lang="en-GB" sz="1200" dirty="0"/>
          </a:p>
          <a:p>
            <a:r>
              <a:rPr lang="en-GB" sz="1200" dirty="0" err="1" smtClean="0"/>
              <a:t>Intrapartum</a:t>
            </a:r>
            <a:r>
              <a:rPr lang="en-GB" sz="1200" dirty="0" smtClean="0"/>
              <a:t> </a:t>
            </a:r>
            <a:r>
              <a:rPr lang="en-GB" sz="1200" dirty="0"/>
              <a:t>complications accounted for 1.8% of stillbirths</a:t>
            </a:r>
            <a:r>
              <a:rPr lang="en-GB" sz="1200" dirty="0" smtClean="0"/>
              <a:t>.</a:t>
            </a:r>
          </a:p>
          <a:p>
            <a:endParaRPr lang="en-GB" sz="1200" dirty="0"/>
          </a:p>
          <a:p>
            <a:r>
              <a:rPr lang="en-GB" sz="1200" dirty="0"/>
              <a:t>Post mortem examination, </a:t>
            </a:r>
            <a:r>
              <a:rPr lang="en-GB" sz="1200" b="1" dirty="0"/>
              <a:t>placental examination and cytogenetic analysis </a:t>
            </a:r>
            <a:r>
              <a:rPr lang="en-GB" sz="1200" dirty="0"/>
              <a:t>are the </a:t>
            </a:r>
            <a:r>
              <a:rPr lang="en-GB" sz="1200" b="1" dirty="0">
                <a:solidFill>
                  <a:srgbClr val="C00000"/>
                </a:solidFill>
              </a:rPr>
              <a:t>most valuable </a:t>
            </a:r>
            <a:r>
              <a:rPr lang="en-GB" sz="1200" dirty="0"/>
              <a:t>investigations available </a:t>
            </a:r>
            <a:r>
              <a:rPr lang="en-GB" sz="1200" b="1" dirty="0">
                <a:solidFill>
                  <a:srgbClr val="C00000"/>
                </a:solidFill>
              </a:rPr>
              <a:t>after a stillbirth</a:t>
            </a:r>
            <a:r>
              <a:rPr lang="en-GB" sz="1200" b="1" dirty="0" smtClean="0">
                <a:solidFill>
                  <a:srgbClr val="C00000"/>
                </a:solidFill>
              </a:rPr>
              <a:t>.</a:t>
            </a:r>
          </a:p>
          <a:p>
            <a:endParaRPr lang="en-GB" sz="1200" dirty="0"/>
          </a:p>
          <a:p>
            <a:r>
              <a:rPr lang="en-GB" sz="1200" dirty="0" smtClean="0"/>
              <a:t>stillbirths </a:t>
            </a:r>
            <a:r>
              <a:rPr lang="en-GB" sz="1200" dirty="0"/>
              <a:t>in </a:t>
            </a:r>
            <a:r>
              <a:rPr lang="en-GB" sz="1200" dirty="0" smtClean="0"/>
              <a:t>the </a:t>
            </a:r>
            <a:r>
              <a:rPr lang="en-GB" sz="1200" dirty="0"/>
              <a:t>found placental examination helped to determine the cause of death in 95</a:t>
            </a:r>
            <a:r>
              <a:rPr lang="en-GB" sz="1200" dirty="0" smtClean="0"/>
              <a:t>%,</a:t>
            </a:r>
          </a:p>
          <a:p>
            <a:endParaRPr lang="en-GB" sz="1200" dirty="0"/>
          </a:p>
          <a:p>
            <a:r>
              <a:rPr lang="en-GB" sz="1200" dirty="0" smtClean="0"/>
              <a:t> </a:t>
            </a:r>
            <a:r>
              <a:rPr lang="en-GB" sz="1200" b="1" dirty="0"/>
              <a:t>post mortem examination </a:t>
            </a:r>
            <a:r>
              <a:rPr lang="en-GB" sz="1200" dirty="0"/>
              <a:t>provided cause of death information in </a:t>
            </a:r>
            <a:r>
              <a:rPr lang="en-GB" sz="1200" b="1" dirty="0"/>
              <a:t>72% of cases </a:t>
            </a:r>
            <a:r>
              <a:rPr lang="en-GB" sz="1200" dirty="0"/>
              <a:t>and </a:t>
            </a:r>
            <a:endParaRPr lang="en-GB" sz="1200" dirty="0" smtClean="0"/>
          </a:p>
          <a:p>
            <a:r>
              <a:rPr lang="en-GB" sz="1200" dirty="0"/>
              <a:t> </a:t>
            </a:r>
            <a:r>
              <a:rPr lang="en-GB" sz="1200" dirty="0" smtClean="0"/>
              <a:t>                                                                                 </a:t>
            </a:r>
            <a:r>
              <a:rPr lang="en-GB" sz="1200" b="1" dirty="0" err="1" smtClean="0">
                <a:solidFill>
                  <a:srgbClr val="C00000"/>
                </a:solidFill>
              </a:rPr>
              <a:t>cytogenetics</a:t>
            </a:r>
            <a:r>
              <a:rPr lang="en-GB" sz="1200" dirty="0" smtClean="0"/>
              <a:t> </a:t>
            </a:r>
            <a:r>
              <a:rPr lang="en-GB" sz="1200" dirty="0"/>
              <a:t>in </a:t>
            </a:r>
            <a:r>
              <a:rPr lang="en-GB" sz="1200" b="1" dirty="0"/>
              <a:t>29% of cases.</a:t>
            </a: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87</a:t>
            </a:fld>
            <a:endParaRPr lang="en-GB"/>
          </a:p>
        </p:txBody>
      </p:sp>
      <p:sp>
        <p:nvSpPr>
          <p:cNvPr id="5" name="Date Placeholder 4"/>
          <p:cNvSpPr>
            <a:spLocks noGrp="1"/>
          </p:cNvSpPr>
          <p:nvPr>
            <p:ph type="dt" sz="half" idx="10"/>
          </p:nvPr>
        </p:nvSpPr>
        <p:spPr/>
        <p:txBody>
          <a:bodyPr/>
          <a:lstStyle/>
          <a:p>
            <a:fld id="{EEB0D5D2-9B55-48B0-A6B8-D9997DF8AF92}" type="datetime1">
              <a:rPr lang="en-GB" smtClean="0"/>
              <a:t>16/08/2021</a:t>
            </a:fld>
            <a:endParaRPr lang="en-GB"/>
          </a:p>
        </p:txBody>
      </p:sp>
    </p:spTree>
    <p:extLst>
      <p:ext uri="{BB962C8B-B14F-4D97-AF65-F5344CB8AC3E}">
        <p14:creationId xmlns:p14="http://schemas.microsoft.com/office/powerpoint/2010/main" val="274202286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11408"/>
            <a:ext cx="8280920" cy="4154984"/>
          </a:xfrm>
          <a:prstGeom prst="rect">
            <a:avLst/>
          </a:prstGeom>
        </p:spPr>
        <p:txBody>
          <a:bodyPr wrap="square">
            <a:spAutoFit/>
          </a:bodyPr>
          <a:lstStyle/>
          <a:p>
            <a:r>
              <a:rPr lang="en-GB" sz="1200" b="1" dirty="0" err="1">
                <a:solidFill>
                  <a:srgbClr val="C00000"/>
                </a:solidFill>
              </a:rPr>
              <a:t>Histopathological</a:t>
            </a:r>
            <a:r>
              <a:rPr lang="en-GB" sz="1200" b="1" dirty="0">
                <a:solidFill>
                  <a:srgbClr val="C00000"/>
                </a:solidFill>
              </a:rPr>
              <a:t> examination of the placenta by a pathologist </a:t>
            </a:r>
            <a:r>
              <a:rPr lang="en-GB" sz="1200" dirty="0"/>
              <a:t>provides useful information in at </a:t>
            </a:r>
            <a:endParaRPr lang="en-GB" sz="1200" dirty="0" smtClean="0"/>
          </a:p>
          <a:p>
            <a:endParaRPr lang="en-GB" sz="1200" dirty="0"/>
          </a:p>
          <a:p>
            <a:r>
              <a:rPr lang="en-GB" sz="1200" dirty="0" smtClean="0"/>
              <a:t>least </a:t>
            </a:r>
            <a:r>
              <a:rPr lang="en-GB" sz="1200" dirty="0"/>
              <a:t>50% of </a:t>
            </a:r>
            <a:r>
              <a:rPr lang="en-GB" sz="1200" dirty="0" smtClean="0"/>
              <a:t>stillbirths and </a:t>
            </a:r>
            <a:r>
              <a:rPr lang="en-GB" sz="1200" b="1" dirty="0" smtClean="0">
                <a:solidFill>
                  <a:srgbClr val="C00000"/>
                </a:solidFill>
              </a:rPr>
              <a:t>reduces the reporting of ‘unexplained’ stillbirth </a:t>
            </a:r>
            <a:r>
              <a:rPr lang="en-GB" sz="1200" dirty="0" smtClean="0"/>
              <a:t>from 30% to 10%.</a:t>
            </a:r>
          </a:p>
          <a:p>
            <a:endParaRPr lang="en-GB" sz="1200" dirty="0"/>
          </a:p>
          <a:p>
            <a:r>
              <a:rPr lang="en-GB" sz="1200" dirty="0"/>
              <a:t>Placental lesions can be broadly categorised into </a:t>
            </a:r>
            <a:r>
              <a:rPr lang="en-GB" sz="1200" b="1" dirty="0"/>
              <a:t>four groups: </a:t>
            </a:r>
            <a:endParaRPr lang="en-GB" sz="1200" b="1" dirty="0" smtClean="0"/>
          </a:p>
          <a:p>
            <a:endParaRPr lang="en-GB" sz="1200" dirty="0"/>
          </a:p>
          <a:p>
            <a:r>
              <a:rPr lang="en-GB" sz="1200" dirty="0" smtClean="0"/>
              <a:t>inflammatory</a:t>
            </a:r>
            <a:r>
              <a:rPr lang="en-GB" sz="1200" dirty="0"/>
              <a:t>, obstructive, disruptive and adaptive. </a:t>
            </a:r>
            <a:endParaRPr lang="en-GB" sz="1200" dirty="0" smtClean="0"/>
          </a:p>
          <a:p>
            <a:endParaRPr lang="en-GB" sz="1200" dirty="0"/>
          </a:p>
          <a:p>
            <a:r>
              <a:rPr lang="en-GB" sz="1200" dirty="0" smtClean="0"/>
              <a:t>Obstructive </a:t>
            </a:r>
            <a:r>
              <a:rPr lang="en-GB" sz="1200" dirty="0"/>
              <a:t>(e.g. maternal and </a:t>
            </a:r>
            <a:r>
              <a:rPr lang="en-GB" sz="1200" dirty="0" err="1"/>
              <a:t>fetal</a:t>
            </a:r>
            <a:r>
              <a:rPr lang="en-GB" sz="1200" dirty="0"/>
              <a:t> vascular </a:t>
            </a:r>
            <a:r>
              <a:rPr lang="en-GB" sz="1200" dirty="0" err="1"/>
              <a:t>malperfusion</a:t>
            </a:r>
            <a:r>
              <a:rPr lang="en-GB" sz="1200" dirty="0"/>
              <a:t>) </a:t>
            </a:r>
            <a:endParaRPr lang="en-GB" sz="1200" dirty="0" smtClean="0"/>
          </a:p>
          <a:p>
            <a:endParaRPr lang="en-GB" sz="1200" dirty="0"/>
          </a:p>
          <a:p>
            <a:r>
              <a:rPr lang="en-GB" sz="1200" dirty="0" smtClean="0"/>
              <a:t>adaptive </a:t>
            </a:r>
            <a:r>
              <a:rPr lang="en-GB" sz="1200" dirty="0"/>
              <a:t>lesions (villous </a:t>
            </a:r>
            <a:r>
              <a:rPr lang="en-GB" sz="1200" dirty="0" err="1"/>
              <a:t>dysmaturity</a:t>
            </a:r>
            <a:r>
              <a:rPr lang="en-GB" sz="1200" dirty="0"/>
              <a:t>) are most commonly seen in SGA stillbirths and FGR live </a:t>
            </a:r>
            <a:r>
              <a:rPr lang="en-GB" sz="1200" dirty="0" smtClean="0"/>
              <a:t>births. </a:t>
            </a:r>
          </a:p>
          <a:p>
            <a:endParaRPr lang="en-GB" sz="1200" dirty="0" smtClean="0"/>
          </a:p>
          <a:p>
            <a:r>
              <a:rPr lang="en-GB" sz="1200" b="1" dirty="0" smtClean="0">
                <a:solidFill>
                  <a:srgbClr val="0070C0"/>
                </a:solidFill>
              </a:rPr>
              <a:t>ascending </a:t>
            </a:r>
            <a:r>
              <a:rPr lang="en-GB" sz="1200" b="1" dirty="0">
                <a:solidFill>
                  <a:srgbClr val="0070C0"/>
                </a:solidFill>
              </a:rPr>
              <a:t>infection </a:t>
            </a:r>
            <a:r>
              <a:rPr lang="en-GB" sz="1200" dirty="0"/>
              <a:t>is most common in the </a:t>
            </a:r>
            <a:r>
              <a:rPr lang="en-GB" sz="1200" b="1" dirty="0">
                <a:solidFill>
                  <a:srgbClr val="0070C0"/>
                </a:solidFill>
              </a:rPr>
              <a:t>mid-trimester</a:t>
            </a:r>
            <a:r>
              <a:rPr lang="en-GB" sz="1200" b="1" dirty="0"/>
              <a:t>, </a:t>
            </a:r>
            <a:r>
              <a:rPr lang="en-GB" sz="1200" b="1" dirty="0">
                <a:solidFill>
                  <a:srgbClr val="0070C0"/>
                </a:solidFill>
              </a:rPr>
              <a:t>peaking at 22 weeks of </a:t>
            </a:r>
            <a:r>
              <a:rPr lang="en-GB" sz="1200" b="1" dirty="0" smtClean="0">
                <a:solidFill>
                  <a:srgbClr val="0070C0"/>
                </a:solidFill>
              </a:rPr>
              <a:t>gestation.</a:t>
            </a:r>
          </a:p>
          <a:p>
            <a:endParaRPr lang="en-GB" sz="1200" dirty="0"/>
          </a:p>
          <a:p>
            <a:r>
              <a:rPr lang="en-GB" sz="1200" dirty="0" smtClean="0">
                <a:solidFill>
                  <a:srgbClr val="C00000"/>
                </a:solidFill>
              </a:rPr>
              <a:t>maternal </a:t>
            </a:r>
            <a:r>
              <a:rPr lang="en-GB" sz="1200" dirty="0">
                <a:solidFill>
                  <a:srgbClr val="C00000"/>
                </a:solidFill>
              </a:rPr>
              <a:t>vascular </a:t>
            </a:r>
            <a:r>
              <a:rPr lang="en-GB" sz="1200" dirty="0" err="1">
                <a:solidFill>
                  <a:srgbClr val="C00000"/>
                </a:solidFill>
              </a:rPr>
              <a:t>malperfusion</a:t>
            </a:r>
            <a:r>
              <a:rPr lang="en-GB" sz="1200" dirty="0"/>
              <a:t> is most common in the early </a:t>
            </a:r>
            <a:r>
              <a:rPr lang="en-GB" sz="1200" b="1" dirty="0">
                <a:solidFill>
                  <a:srgbClr val="C00000"/>
                </a:solidFill>
              </a:rPr>
              <a:t>third </a:t>
            </a:r>
            <a:r>
              <a:rPr lang="en-GB" sz="1200" b="1" dirty="0" smtClean="0">
                <a:solidFill>
                  <a:srgbClr val="C00000"/>
                </a:solidFill>
              </a:rPr>
              <a:t>trimester.</a:t>
            </a:r>
          </a:p>
          <a:p>
            <a:endParaRPr lang="en-GB" sz="1200" dirty="0"/>
          </a:p>
          <a:p>
            <a:r>
              <a:rPr lang="en-GB" sz="1200" dirty="0" smtClean="0"/>
              <a:t>Inflammatory </a:t>
            </a:r>
            <a:r>
              <a:rPr lang="en-GB" sz="1200" dirty="0"/>
              <a:t>lesions, such as chronic </a:t>
            </a:r>
            <a:r>
              <a:rPr lang="en-GB" sz="1200" dirty="0" err="1"/>
              <a:t>histiocytic</a:t>
            </a:r>
            <a:r>
              <a:rPr lang="en-GB" sz="1200" dirty="0"/>
              <a:t> </a:t>
            </a:r>
            <a:r>
              <a:rPr lang="en-GB" sz="1200" dirty="0" err="1"/>
              <a:t>intervillositis</a:t>
            </a:r>
            <a:r>
              <a:rPr lang="en-GB" sz="1200" dirty="0"/>
              <a:t> (CHI) and </a:t>
            </a:r>
            <a:r>
              <a:rPr lang="en-GB" sz="1200" dirty="0" err="1"/>
              <a:t>villitis</a:t>
            </a:r>
            <a:r>
              <a:rPr lang="en-GB" sz="1200" dirty="0"/>
              <a:t> of unknown aetiology (VUE), are associated with stillbirth. Although these are comparatively infrequent (incidence of CHI is 0.06% of </a:t>
            </a:r>
            <a:r>
              <a:rPr lang="en-GB" sz="1200" dirty="0" smtClean="0"/>
              <a:t>pregnancies; </a:t>
            </a:r>
            <a:r>
              <a:rPr lang="en-GB" sz="1200" dirty="0"/>
              <a:t>VUE incidence is </a:t>
            </a:r>
            <a:r>
              <a:rPr lang="en-GB" sz="1200" dirty="0" smtClean="0"/>
              <a:t>5.1%), </a:t>
            </a:r>
            <a:r>
              <a:rPr lang="en-GB" sz="1200" dirty="0"/>
              <a:t>they are important findings because they are thought to be recurrent – particularly CHI, which has a recurrence rate of 80% in subsequent pregnancy and needs specific drug </a:t>
            </a:r>
            <a:r>
              <a:rPr lang="en-GB" sz="1200" dirty="0" smtClean="0"/>
              <a:t>therapy.</a:t>
            </a:r>
          </a:p>
          <a:p>
            <a:endParaRPr lang="en-GB" sz="1200" dirty="0"/>
          </a:p>
          <a:p>
            <a:r>
              <a:rPr lang="en-GB" sz="1200" dirty="0" smtClean="0"/>
              <a:t> </a:t>
            </a:r>
            <a:r>
              <a:rPr lang="en-GB" sz="1200" dirty="0"/>
              <a:t>Interpretation of </a:t>
            </a:r>
            <a:r>
              <a:rPr lang="en-GB" sz="1200" dirty="0" err="1"/>
              <a:t>histopathological</a:t>
            </a:r>
            <a:r>
              <a:rPr lang="en-GB" sz="1200" dirty="0"/>
              <a:t> findings should be carefully related to clinical history since lesions can also </a:t>
            </a:r>
            <a:r>
              <a:rPr lang="en-GB" sz="1200" dirty="0" smtClean="0"/>
              <a:t>be#</a:t>
            </a:r>
            <a:endParaRPr lang="en-GB" sz="1200" dirty="0"/>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88</a:t>
            </a:fld>
            <a:endParaRPr lang="en-GB"/>
          </a:p>
        </p:txBody>
      </p:sp>
      <p:sp>
        <p:nvSpPr>
          <p:cNvPr id="5" name="Date Placeholder 4"/>
          <p:cNvSpPr>
            <a:spLocks noGrp="1"/>
          </p:cNvSpPr>
          <p:nvPr>
            <p:ph type="dt" sz="half" idx="10"/>
          </p:nvPr>
        </p:nvSpPr>
        <p:spPr/>
        <p:txBody>
          <a:bodyPr/>
          <a:lstStyle/>
          <a:p>
            <a:fld id="{C0864D10-7DB3-4EAD-9FBB-25114D7C8A04}" type="datetime1">
              <a:rPr lang="en-GB" smtClean="0"/>
              <a:t>16/08/2021</a:t>
            </a:fld>
            <a:endParaRPr lang="en-GB"/>
          </a:p>
        </p:txBody>
      </p:sp>
    </p:spTree>
    <p:extLst>
      <p:ext uri="{BB962C8B-B14F-4D97-AF65-F5344CB8AC3E}">
        <p14:creationId xmlns:p14="http://schemas.microsoft.com/office/powerpoint/2010/main" val="92706705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8118A-5FD8-4D49-8AB5-2830736CA372}" type="datetime1">
              <a:rPr lang="en-GB" smtClean="0"/>
              <a:t>16/08/2021</a:t>
            </a:fld>
            <a:endParaRPr lang="en-GB"/>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89</a:t>
            </a:fld>
            <a:endParaRPr lang="en-GB"/>
          </a:p>
        </p:txBody>
      </p:sp>
      <p:sp>
        <p:nvSpPr>
          <p:cNvPr id="5" name="Rectangle 4"/>
          <p:cNvSpPr/>
          <p:nvPr/>
        </p:nvSpPr>
        <p:spPr>
          <a:xfrm>
            <a:off x="179512" y="411510"/>
            <a:ext cx="8280920" cy="2246769"/>
          </a:xfrm>
          <a:prstGeom prst="rect">
            <a:avLst/>
          </a:prstGeom>
        </p:spPr>
        <p:txBody>
          <a:bodyPr wrap="square">
            <a:spAutoFit/>
          </a:bodyPr>
          <a:lstStyle/>
          <a:p>
            <a:r>
              <a:rPr lang="en-GB" sz="1400" dirty="0" smtClean="0"/>
              <a:t>women </a:t>
            </a:r>
            <a:r>
              <a:rPr lang="en-GB" sz="1400" dirty="0"/>
              <a:t>who have had a stillbirth are more likely to stop smoking than women whose prior pregnancy ended in a </a:t>
            </a:r>
            <a:r>
              <a:rPr lang="en-GB" sz="1400" dirty="0" err="1" smtClean="0"/>
              <a:t>livebirth</a:t>
            </a:r>
            <a:r>
              <a:rPr lang="en-GB" sz="1400" dirty="0" smtClean="0"/>
              <a:t>.</a:t>
            </a:r>
          </a:p>
          <a:p>
            <a:endParaRPr lang="en-GB" sz="1400" dirty="0" smtClean="0"/>
          </a:p>
          <a:p>
            <a:endParaRPr lang="en-GB" sz="1400" dirty="0"/>
          </a:p>
          <a:p>
            <a:r>
              <a:rPr lang="en-GB" sz="1400" dirty="0" smtClean="0"/>
              <a:t>If </a:t>
            </a:r>
            <a:r>
              <a:rPr lang="en-GB" sz="1400" dirty="0"/>
              <a:t>a woman stops smoking </a:t>
            </a:r>
            <a:r>
              <a:rPr lang="en-GB" sz="1400" b="1" dirty="0">
                <a:solidFill>
                  <a:srgbClr val="C00000"/>
                </a:solidFill>
              </a:rPr>
              <a:t>before 16 weeks of gestation</a:t>
            </a:r>
            <a:r>
              <a:rPr lang="en-GB" sz="1400" dirty="0"/>
              <a:t>, risk is the same as that for </a:t>
            </a:r>
            <a:r>
              <a:rPr lang="en-GB" sz="1400" dirty="0" err="1"/>
              <a:t>nonsmokers</a:t>
            </a:r>
            <a:r>
              <a:rPr lang="en-GB" sz="1400" dirty="0"/>
              <a:t>; therefore, early intervention reduces the risk of adverse </a:t>
            </a:r>
            <a:r>
              <a:rPr lang="en-GB" sz="1400" dirty="0" smtClean="0"/>
              <a:t>outcome.</a:t>
            </a:r>
          </a:p>
          <a:p>
            <a:endParaRPr lang="en-GB" sz="1400" dirty="0" smtClean="0"/>
          </a:p>
          <a:p>
            <a:endParaRPr lang="en-GB" sz="1400" dirty="0"/>
          </a:p>
          <a:p>
            <a:r>
              <a:rPr lang="en-GB" sz="1400" dirty="0" smtClean="0"/>
              <a:t>Where </a:t>
            </a:r>
            <a:r>
              <a:rPr lang="en-GB" sz="1400" dirty="0"/>
              <a:t>indicated, drug therapy to reduce recurrent placental complications (e.g. aspirin) should be commenced in the first trimester.</a:t>
            </a:r>
          </a:p>
        </p:txBody>
      </p:sp>
      <p:pic>
        <p:nvPicPr>
          <p:cNvPr id="7" name="Picture 2" descr="Image result for Does ovarian cystectomy pose a risk to ovarian reserve and fert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715766"/>
            <a:ext cx="25908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415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40" y="411510"/>
            <a:ext cx="9222680" cy="4185761"/>
          </a:xfrm>
          <a:prstGeom prst="rect">
            <a:avLst/>
          </a:prstGeom>
        </p:spPr>
        <p:txBody>
          <a:bodyPr wrap="square">
            <a:spAutoFit/>
          </a:bodyPr>
          <a:lstStyle/>
          <a:p>
            <a:r>
              <a:rPr lang="en-GB" sz="1400" dirty="0"/>
              <a:t>Risk-reducing strategies </a:t>
            </a:r>
            <a:endParaRPr lang="en-GB" sz="1400" dirty="0" smtClean="0"/>
          </a:p>
          <a:p>
            <a:endParaRPr lang="en-GB" sz="1400" dirty="0"/>
          </a:p>
          <a:p>
            <a:r>
              <a:rPr lang="en-GB" sz="1400" b="1" dirty="0" smtClean="0">
                <a:solidFill>
                  <a:srgbClr val="0070C0"/>
                </a:solidFill>
              </a:rPr>
              <a:t>Hysterectomy </a:t>
            </a:r>
            <a:endParaRPr lang="en-GB" sz="1400" dirty="0" smtClean="0"/>
          </a:p>
          <a:p>
            <a:r>
              <a:rPr lang="en-GB" sz="1400" dirty="0" smtClean="0"/>
              <a:t>The </a:t>
            </a:r>
            <a:r>
              <a:rPr lang="en-GB" sz="1400" dirty="0"/>
              <a:t>lifetime risk of gynaecological cancer is sufficiently high to </a:t>
            </a:r>
            <a:r>
              <a:rPr lang="en-GB" sz="1400" b="1" dirty="0">
                <a:solidFill>
                  <a:srgbClr val="C00000"/>
                </a:solidFill>
              </a:rPr>
              <a:t>offer total hysterectomy +/- </a:t>
            </a:r>
            <a:endParaRPr lang="en-GB" sz="1400" b="1" dirty="0" smtClean="0">
              <a:solidFill>
                <a:srgbClr val="C00000"/>
              </a:solidFill>
            </a:endParaRPr>
          </a:p>
          <a:p>
            <a:r>
              <a:rPr lang="en-GB" sz="1400" b="1" dirty="0" smtClean="0">
                <a:solidFill>
                  <a:srgbClr val="C00000"/>
                </a:solidFill>
              </a:rPr>
              <a:t>bilateral </a:t>
            </a:r>
            <a:r>
              <a:rPr lang="en-GB" sz="1400" b="1" dirty="0" err="1">
                <a:solidFill>
                  <a:srgbClr val="C00000"/>
                </a:solidFill>
              </a:rPr>
              <a:t>salpingo</a:t>
            </a:r>
            <a:r>
              <a:rPr lang="en-GB" sz="1400" b="1" dirty="0">
                <a:solidFill>
                  <a:srgbClr val="C00000"/>
                </a:solidFill>
              </a:rPr>
              <a:t>-oophorectomy for women with Lynch syndrome who have completed  </a:t>
            </a:r>
            <a:r>
              <a:rPr lang="en-GB" sz="1400" b="1" dirty="0" smtClean="0">
                <a:solidFill>
                  <a:srgbClr val="C00000"/>
                </a:solidFill>
              </a:rPr>
              <a:t>childbearing</a:t>
            </a:r>
            <a:r>
              <a:rPr lang="en-GB" sz="1400" b="1" dirty="0">
                <a:solidFill>
                  <a:srgbClr val="C00000"/>
                </a:solidFill>
              </a:rPr>
              <a:t>. </a:t>
            </a:r>
            <a:endParaRPr lang="en-GB" sz="1400" b="1" dirty="0" smtClean="0">
              <a:solidFill>
                <a:srgbClr val="C00000"/>
              </a:solidFill>
            </a:endParaRPr>
          </a:p>
          <a:p>
            <a:r>
              <a:rPr lang="en-GB" sz="1400" dirty="0" smtClean="0"/>
              <a:t>The </a:t>
            </a:r>
            <a:r>
              <a:rPr lang="en-GB" sz="1400" dirty="0"/>
              <a:t>timing of such surgery is </a:t>
            </a:r>
            <a:r>
              <a:rPr lang="en-GB" sz="1400" b="1" dirty="0" smtClean="0"/>
              <a:t>gene-specific .</a:t>
            </a:r>
          </a:p>
          <a:p>
            <a:r>
              <a:rPr lang="en-GB" sz="1400" dirty="0"/>
              <a:t>Preoperative counselling by both </a:t>
            </a:r>
            <a:r>
              <a:rPr lang="en-GB" sz="1400" dirty="0" smtClean="0"/>
              <a:t>a clinical </a:t>
            </a:r>
            <a:r>
              <a:rPr lang="en-GB" sz="1400" dirty="0"/>
              <a:t>geneticist and gynaecologist is seen as best practice.</a:t>
            </a:r>
          </a:p>
          <a:p>
            <a:r>
              <a:rPr lang="en-GB" sz="1400" dirty="0"/>
              <a:t>The laparoscopic approach is preferred because it leads to </a:t>
            </a:r>
            <a:r>
              <a:rPr lang="en-GB" sz="1400" dirty="0" smtClean="0"/>
              <a:t>a shorter </a:t>
            </a:r>
            <a:r>
              <a:rPr lang="en-GB" sz="1400" dirty="0"/>
              <a:t>recovery time .</a:t>
            </a:r>
          </a:p>
          <a:p>
            <a:endParaRPr lang="en-GB" sz="1400" b="1" dirty="0"/>
          </a:p>
          <a:p>
            <a:r>
              <a:rPr lang="en-GB" sz="1400" b="1" dirty="0" smtClean="0">
                <a:solidFill>
                  <a:srgbClr val="0070C0"/>
                </a:solidFill>
              </a:rPr>
              <a:t>Aspirin</a:t>
            </a:r>
            <a:r>
              <a:rPr lang="en-GB" sz="1400" dirty="0" smtClean="0"/>
              <a:t> </a:t>
            </a:r>
            <a:r>
              <a:rPr lang="en-GB" sz="1400" dirty="0"/>
              <a:t>has been shown to </a:t>
            </a:r>
            <a:r>
              <a:rPr lang="en-GB" sz="1400" b="1" dirty="0">
                <a:solidFill>
                  <a:srgbClr val="C00000"/>
                </a:solidFill>
              </a:rPr>
              <a:t>reduce the risk of cancer in Lynch syndrome. </a:t>
            </a:r>
            <a:endParaRPr lang="en-GB" sz="1400" b="1" dirty="0" smtClean="0">
              <a:solidFill>
                <a:srgbClr val="C00000"/>
              </a:solidFill>
            </a:endParaRPr>
          </a:p>
          <a:p>
            <a:endParaRPr lang="en-GB" sz="1400" b="1" dirty="0" smtClean="0">
              <a:solidFill>
                <a:srgbClr val="C00000"/>
              </a:solidFill>
            </a:endParaRPr>
          </a:p>
          <a:p>
            <a:r>
              <a:rPr lang="en-GB" sz="1400" b="1" dirty="0" smtClean="0">
                <a:solidFill>
                  <a:srgbClr val="0070C0"/>
                </a:solidFill>
              </a:rPr>
              <a:t>The </a:t>
            </a:r>
            <a:r>
              <a:rPr lang="en-GB" sz="1400" b="1" dirty="0">
                <a:solidFill>
                  <a:srgbClr val="0070C0"/>
                </a:solidFill>
              </a:rPr>
              <a:t>oral contraceptive pill </a:t>
            </a:r>
            <a:r>
              <a:rPr lang="en-GB" sz="1400" dirty="0"/>
              <a:t>reduces the risk of sporadic ovarian and endometrial cancer, </a:t>
            </a:r>
            <a:endParaRPr lang="en-GB" sz="1400" dirty="0" smtClean="0"/>
          </a:p>
          <a:p>
            <a:r>
              <a:rPr lang="en-GB" sz="1400" dirty="0" smtClean="0"/>
              <a:t>and </a:t>
            </a:r>
            <a:r>
              <a:rPr lang="en-GB" sz="1400" dirty="0"/>
              <a:t>the </a:t>
            </a:r>
            <a:r>
              <a:rPr lang="en-GB" sz="1400" dirty="0" err="1"/>
              <a:t>levonorgestrel</a:t>
            </a:r>
            <a:r>
              <a:rPr lang="en-GB" sz="1400" dirty="0"/>
              <a:t>-releasing intrauterine system reduces the risk of endometrial cancer in the general population, so it is thought these may also reduce cancer risk in Lynch syndrome. </a:t>
            </a:r>
            <a:endParaRPr lang="en-GB" sz="1400" dirty="0" smtClean="0"/>
          </a:p>
          <a:p>
            <a:endParaRPr lang="en-GB" sz="1400" dirty="0" smtClean="0"/>
          </a:p>
          <a:p>
            <a:r>
              <a:rPr lang="en-GB" sz="1400" dirty="0" smtClean="0"/>
              <a:t>While </a:t>
            </a:r>
            <a:r>
              <a:rPr lang="en-GB" sz="1400" dirty="0"/>
              <a:t>few studies have specifically explored the effect of lifestyle choices on cancer risk in Lynch syndrome, smoking cessation, maintaining a healthy body mass index and increased exercise are thought sensible Gynaecological surveillance There is currently </a:t>
            </a:r>
            <a:r>
              <a:rPr lang="en-GB" sz="1400" b="1" dirty="0"/>
              <a:t>no strong evidence to support gynaecological surveillance for the early detection of gynaecological cancer in Lynch syndrome.</a:t>
            </a: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9</a:t>
            </a:fld>
            <a:endParaRPr lang="en-GB"/>
          </a:p>
        </p:txBody>
      </p:sp>
      <p:sp>
        <p:nvSpPr>
          <p:cNvPr id="5" name="Date Placeholder 4"/>
          <p:cNvSpPr>
            <a:spLocks noGrp="1"/>
          </p:cNvSpPr>
          <p:nvPr>
            <p:ph type="dt" sz="half" idx="10"/>
          </p:nvPr>
        </p:nvSpPr>
        <p:spPr/>
        <p:txBody>
          <a:bodyPr/>
          <a:lstStyle/>
          <a:p>
            <a:fld id="{DEC95422-FE95-4615-AC0A-C17D03831D17}" type="datetime1">
              <a:rPr lang="en-GB" smtClean="0"/>
              <a:t>16/08/2021</a:t>
            </a:fld>
            <a:endParaRPr lang="en-GB"/>
          </a:p>
        </p:txBody>
      </p:sp>
    </p:spTree>
    <p:extLst>
      <p:ext uri="{BB962C8B-B14F-4D97-AF65-F5344CB8AC3E}">
        <p14:creationId xmlns:p14="http://schemas.microsoft.com/office/powerpoint/2010/main" val="343495395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8118A-5FD8-4D49-8AB5-2830736CA372}" type="datetime1">
              <a:rPr lang="en-GB" smtClean="0"/>
              <a:t>16/08/2021</a:t>
            </a:fld>
            <a:endParaRPr lang="en-GB"/>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90</a:t>
            </a:fld>
            <a:endParaRPr lang="en-GB"/>
          </a:p>
        </p:txBody>
      </p:sp>
      <p:sp>
        <p:nvSpPr>
          <p:cNvPr id="5" name="Rectangle 4"/>
          <p:cNvSpPr/>
          <p:nvPr/>
        </p:nvSpPr>
        <p:spPr>
          <a:xfrm>
            <a:off x="7632" y="411510"/>
            <a:ext cx="8164768" cy="4616648"/>
          </a:xfrm>
          <a:prstGeom prst="rect">
            <a:avLst/>
          </a:prstGeom>
        </p:spPr>
        <p:txBody>
          <a:bodyPr wrap="square">
            <a:spAutoFit/>
          </a:bodyPr>
          <a:lstStyle/>
          <a:p>
            <a:r>
              <a:rPr lang="en-GB" sz="1400" dirty="0"/>
              <a:t>There are few dedicated clinical services (‘</a:t>
            </a:r>
            <a:r>
              <a:rPr lang="en-GB" sz="1400" b="1" dirty="0">
                <a:solidFill>
                  <a:srgbClr val="C00000"/>
                </a:solidFill>
              </a:rPr>
              <a:t>Rainbow Clinics</a:t>
            </a:r>
            <a:r>
              <a:rPr lang="en-GB" sz="1400" dirty="0"/>
              <a:t>’) that care for women in a subsequent pregnancy after stillbirth or neonatal </a:t>
            </a:r>
            <a:r>
              <a:rPr lang="en-GB" sz="1400" dirty="0" smtClean="0"/>
              <a:t>death.</a:t>
            </a:r>
          </a:p>
          <a:p>
            <a:endParaRPr lang="en-GB" sz="1400" dirty="0"/>
          </a:p>
          <a:p>
            <a:r>
              <a:rPr lang="en-GB" sz="1400" dirty="0" smtClean="0"/>
              <a:t>Models </a:t>
            </a:r>
            <a:r>
              <a:rPr lang="en-GB" sz="1400" dirty="0"/>
              <a:t>of multidisciplinary continuity of care combined with regular antenatal surveillance are associated with improved clinical outcomes, particularly a reduction in preterm birth and improved patient </a:t>
            </a:r>
            <a:r>
              <a:rPr lang="en-GB" sz="1400" dirty="0" smtClean="0"/>
              <a:t>experience.</a:t>
            </a:r>
          </a:p>
          <a:p>
            <a:endParaRPr lang="en-GB" sz="1400" dirty="0"/>
          </a:p>
          <a:p>
            <a:r>
              <a:rPr lang="en-GB" sz="1400" dirty="0"/>
              <a:t>women with a history of stillbirth should have ultrasound measurement of </a:t>
            </a:r>
            <a:r>
              <a:rPr lang="en-GB" sz="1400" dirty="0" err="1"/>
              <a:t>fetal</a:t>
            </a:r>
            <a:r>
              <a:rPr lang="en-GB" sz="1400" dirty="0"/>
              <a:t> biometry. </a:t>
            </a:r>
            <a:endParaRPr lang="en-GB" sz="1400" dirty="0" smtClean="0"/>
          </a:p>
          <a:p>
            <a:endParaRPr lang="en-GB" sz="1400" dirty="0"/>
          </a:p>
          <a:p>
            <a:r>
              <a:rPr lang="en-GB" sz="1400" b="1" dirty="0"/>
              <a:t>Care in pregnancies after stillbirth</a:t>
            </a:r>
          </a:p>
          <a:p>
            <a:r>
              <a:rPr lang="en-GB" sz="1400" dirty="0"/>
              <a:t>a subsequent pregnancy following stillbirth or neonatal death and that most parents did</a:t>
            </a:r>
          </a:p>
          <a:p>
            <a:r>
              <a:rPr lang="en-GB" sz="1400" dirty="0"/>
              <a:t>not receive adequate emotional and psychological support.</a:t>
            </a:r>
          </a:p>
          <a:p>
            <a:endParaRPr lang="en-GB" sz="1400" b="1" dirty="0"/>
          </a:p>
          <a:p>
            <a:r>
              <a:rPr lang="en-GB" sz="1400" dirty="0"/>
              <a:t>Sixty-seven </a:t>
            </a:r>
            <a:r>
              <a:rPr lang="en-GB" sz="1400" dirty="0" err="1"/>
              <a:t>percent</a:t>
            </a:r>
            <a:r>
              <a:rPr lang="en-GB" sz="1400" dirty="0"/>
              <a:t> of parents received additional antenatal visits and </a:t>
            </a:r>
            <a:r>
              <a:rPr lang="en-GB" sz="1400" b="1" dirty="0"/>
              <a:t>70% received </a:t>
            </a:r>
          </a:p>
          <a:p>
            <a:r>
              <a:rPr lang="en-GB" sz="1400" b="1" dirty="0"/>
              <a:t>additional ultrasound scans</a:t>
            </a:r>
            <a:r>
              <a:rPr lang="en-GB" sz="1400" dirty="0"/>
              <a:t>; however, only </a:t>
            </a:r>
            <a:r>
              <a:rPr lang="en-GB" sz="1400" b="1" dirty="0"/>
              <a:t>10% had access to a bereavement counsellor</a:t>
            </a:r>
          </a:p>
          <a:p>
            <a:endParaRPr lang="en-GB" sz="1400" b="1" dirty="0"/>
          </a:p>
          <a:p>
            <a:r>
              <a:rPr lang="en-GB" sz="1400" dirty="0"/>
              <a:t>Thus, care in the subsequent pregnancy not only.</a:t>
            </a:r>
          </a:p>
          <a:p>
            <a:endParaRPr lang="en-GB" sz="1400" dirty="0"/>
          </a:p>
          <a:p>
            <a:r>
              <a:rPr lang="en-GB" sz="1400" dirty="0"/>
              <a:t>needs to focus on the increased risk of adverse pregnancy outcome, but also on the </a:t>
            </a:r>
          </a:p>
          <a:p>
            <a:r>
              <a:rPr lang="en-GB" sz="1400" b="1" dirty="0">
                <a:solidFill>
                  <a:schemeClr val="accent1"/>
                </a:solidFill>
              </a:rPr>
              <a:t>emotional and psychosocial effects on parents that persist into the subsequent pregnancy</a:t>
            </a:r>
            <a:r>
              <a:rPr lang="en-GB" sz="1400" dirty="0"/>
              <a:t>.</a:t>
            </a:r>
            <a:endParaRPr lang="en-GB" sz="1400" b="1" dirty="0"/>
          </a:p>
          <a:p>
            <a:endParaRPr lang="en-GB" sz="1400" dirty="0"/>
          </a:p>
        </p:txBody>
      </p:sp>
      <p:pic>
        <p:nvPicPr>
          <p:cNvPr id="7"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1779662"/>
            <a:ext cx="1835696" cy="146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10289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8118A-5FD8-4D49-8AB5-2830736CA372}" type="datetime1">
              <a:rPr lang="en-GB" smtClean="0"/>
              <a:t>16/08/2021</a:t>
            </a:fld>
            <a:endParaRPr lang="en-GB"/>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91</a:t>
            </a:fld>
            <a:endParaRPr lang="en-GB"/>
          </a:p>
        </p:txBody>
      </p:sp>
      <p:sp>
        <p:nvSpPr>
          <p:cNvPr id="5" name="Rectangle 4"/>
          <p:cNvSpPr/>
          <p:nvPr/>
        </p:nvSpPr>
        <p:spPr>
          <a:xfrm>
            <a:off x="179512" y="699542"/>
            <a:ext cx="8784976" cy="3970318"/>
          </a:xfrm>
          <a:prstGeom prst="rect">
            <a:avLst/>
          </a:prstGeom>
        </p:spPr>
        <p:txBody>
          <a:bodyPr wrap="square">
            <a:spAutoFit/>
          </a:bodyPr>
          <a:lstStyle/>
          <a:p>
            <a:r>
              <a:rPr lang="en-GB" sz="1400" dirty="0" smtClean="0"/>
              <a:t>In </a:t>
            </a:r>
            <a:r>
              <a:rPr lang="en-GB" sz="1400" dirty="0"/>
              <a:t>particular, parents are at increased risk of </a:t>
            </a:r>
            <a:r>
              <a:rPr lang="en-GB" sz="1400" dirty="0">
                <a:solidFill>
                  <a:srgbClr val="C00000"/>
                </a:solidFill>
              </a:rPr>
              <a:t>intense anxiety, depression, fear</a:t>
            </a:r>
            <a:r>
              <a:rPr lang="en-GB" sz="1400" dirty="0"/>
              <a:t>, complex emotional responses </a:t>
            </a:r>
            <a:endParaRPr lang="en-GB" sz="1400" dirty="0" smtClean="0"/>
          </a:p>
          <a:p>
            <a:endParaRPr lang="en-GB" sz="1400" dirty="0"/>
          </a:p>
          <a:p>
            <a:r>
              <a:rPr lang="en-GB" sz="1400" dirty="0" smtClean="0"/>
              <a:t>and </a:t>
            </a:r>
            <a:r>
              <a:rPr lang="en-GB" sz="1400" dirty="0"/>
              <a:t>refrain from forming bonds with the unborn baby as a coping </a:t>
            </a:r>
            <a:r>
              <a:rPr lang="en-GB" sz="1400" dirty="0" smtClean="0"/>
              <a:t>mechanism.</a:t>
            </a:r>
          </a:p>
          <a:p>
            <a:endParaRPr lang="en-GB" sz="1400" dirty="0"/>
          </a:p>
          <a:p>
            <a:r>
              <a:rPr lang="en-GB" sz="1400" dirty="0" smtClean="0"/>
              <a:t>Providing </a:t>
            </a:r>
            <a:r>
              <a:rPr lang="en-GB" sz="1400" dirty="0"/>
              <a:t>this </a:t>
            </a:r>
            <a:r>
              <a:rPr lang="en-GB" sz="1400" dirty="0">
                <a:solidFill>
                  <a:srgbClr val="C00000"/>
                </a:solidFill>
              </a:rPr>
              <a:t>level of emotional care requires specially trained staff,</a:t>
            </a:r>
            <a:r>
              <a:rPr lang="en-GB" sz="1400" dirty="0"/>
              <a:t> bereavement counsellors and time, </a:t>
            </a:r>
            <a:endParaRPr lang="en-GB" sz="1400" dirty="0" smtClean="0"/>
          </a:p>
          <a:p>
            <a:endParaRPr lang="en-GB" sz="1400" dirty="0"/>
          </a:p>
          <a:p>
            <a:r>
              <a:rPr lang="en-GB" sz="1400" dirty="0" smtClean="0"/>
              <a:t>which </a:t>
            </a:r>
            <a:r>
              <a:rPr lang="en-GB" sz="1400" dirty="0"/>
              <a:t>can rarely be adequately provided in a busy ‘routine’ antenatal clinic</a:t>
            </a:r>
            <a:r>
              <a:rPr lang="en-GB" sz="1400" dirty="0" smtClean="0"/>
              <a:t>.</a:t>
            </a:r>
          </a:p>
          <a:p>
            <a:endParaRPr lang="en-GB" sz="1400" dirty="0"/>
          </a:p>
          <a:p>
            <a:r>
              <a:rPr lang="en-GB" sz="1400" dirty="0" smtClean="0"/>
              <a:t>There </a:t>
            </a:r>
            <a:r>
              <a:rPr lang="en-GB" sz="1400" dirty="0"/>
              <a:t>is </a:t>
            </a:r>
            <a:r>
              <a:rPr lang="en-GB" sz="1400" b="1" dirty="0">
                <a:solidFill>
                  <a:srgbClr val="C00000"/>
                </a:solidFill>
              </a:rPr>
              <a:t>no ‘ideal’ inter-pregnancy interval </a:t>
            </a:r>
            <a:r>
              <a:rPr lang="en-GB" sz="1400" dirty="0"/>
              <a:t>to </a:t>
            </a:r>
            <a:r>
              <a:rPr lang="en-GB" sz="1400" b="1" dirty="0"/>
              <a:t>reduce adverse outcome in a subsequent pregnancy; </a:t>
            </a:r>
          </a:p>
          <a:p>
            <a:endParaRPr lang="en-GB" sz="1400" dirty="0"/>
          </a:p>
          <a:p>
            <a:r>
              <a:rPr lang="en-GB" sz="1400" dirty="0"/>
              <a:t>in particular, the risk of stillbirth/SGA/pre-</a:t>
            </a:r>
            <a:r>
              <a:rPr lang="en-GB" sz="1400" dirty="0" err="1"/>
              <a:t>eclampsia</a:t>
            </a:r>
            <a:r>
              <a:rPr lang="en-GB" sz="1400" dirty="0"/>
              <a:t> in HICs is not altered by short or long inter-pregnancy intervals.</a:t>
            </a:r>
          </a:p>
          <a:p>
            <a:endParaRPr lang="en-GB" sz="1400" dirty="0"/>
          </a:p>
          <a:p>
            <a:r>
              <a:rPr lang="en-GB" sz="1400" dirty="0"/>
              <a:t>Many families embark on a pregnancy within 12 months of the stillbirth; indeed, </a:t>
            </a:r>
            <a:r>
              <a:rPr lang="en-GB" sz="1400" b="1" dirty="0">
                <a:solidFill>
                  <a:srgbClr val="C00000"/>
                </a:solidFill>
              </a:rPr>
              <a:t>66% of parents </a:t>
            </a:r>
            <a:r>
              <a:rPr lang="en-GB" sz="1400" dirty="0"/>
              <a:t>who </a:t>
            </a:r>
            <a:endParaRPr lang="en-GB" sz="1400" dirty="0" smtClean="0"/>
          </a:p>
          <a:p>
            <a:endParaRPr lang="en-GB" sz="1400" dirty="0"/>
          </a:p>
          <a:p>
            <a:r>
              <a:rPr lang="en-GB" sz="1400" dirty="0" smtClean="0"/>
              <a:t>participated </a:t>
            </a:r>
            <a:r>
              <a:rPr lang="en-GB" sz="1400" dirty="0"/>
              <a:t>in a large </a:t>
            </a:r>
            <a:r>
              <a:rPr lang="en-GB" sz="1400" dirty="0" smtClean="0"/>
              <a:t>international </a:t>
            </a:r>
            <a:r>
              <a:rPr lang="en-GB" sz="1400" dirty="0"/>
              <a:t>survey reported </a:t>
            </a:r>
            <a:r>
              <a:rPr lang="en-GB" sz="1400" b="1" dirty="0">
                <a:solidFill>
                  <a:srgbClr val="C00000"/>
                </a:solidFill>
              </a:rPr>
              <a:t>conceiving their subsequent pregnancy within 1 year </a:t>
            </a:r>
            <a:endParaRPr lang="en-GB" sz="1400" b="1" dirty="0" smtClean="0">
              <a:solidFill>
                <a:srgbClr val="C00000"/>
              </a:solidFill>
            </a:endParaRPr>
          </a:p>
          <a:p>
            <a:endParaRPr lang="en-GB" sz="1400" b="1" dirty="0">
              <a:solidFill>
                <a:srgbClr val="C00000"/>
              </a:solidFill>
            </a:endParaRPr>
          </a:p>
          <a:p>
            <a:r>
              <a:rPr lang="en-GB" sz="1400" b="1" dirty="0" smtClean="0">
                <a:solidFill>
                  <a:srgbClr val="C00000"/>
                </a:solidFill>
              </a:rPr>
              <a:t>of </a:t>
            </a:r>
            <a:r>
              <a:rPr lang="en-GB" sz="1400" b="1" dirty="0">
                <a:solidFill>
                  <a:srgbClr val="C00000"/>
                </a:solidFill>
              </a:rPr>
              <a:t>the stillbirth</a:t>
            </a:r>
            <a:endParaRPr lang="en-GB" sz="1400" dirty="0"/>
          </a:p>
        </p:txBody>
      </p:sp>
    </p:spTree>
    <p:extLst>
      <p:ext uri="{BB962C8B-B14F-4D97-AF65-F5344CB8AC3E}">
        <p14:creationId xmlns:p14="http://schemas.microsoft.com/office/powerpoint/2010/main" val="15142269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MRCOG Part 2  Course By Ghada Badran</a:t>
            </a:r>
            <a:endParaRPr lang="en-GB"/>
          </a:p>
        </p:txBody>
      </p:sp>
      <p:sp>
        <p:nvSpPr>
          <p:cNvPr id="3" name="Slide Number Placeholder 2"/>
          <p:cNvSpPr>
            <a:spLocks noGrp="1"/>
          </p:cNvSpPr>
          <p:nvPr>
            <p:ph type="sldNum" sz="quarter" idx="12"/>
          </p:nvPr>
        </p:nvSpPr>
        <p:spPr/>
        <p:txBody>
          <a:bodyPr/>
          <a:lstStyle/>
          <a:p>
            <a:fld id="{9AA40019-22AB-448D-8A24-D05CBB4E68E1}" type="slidenum">
              <a:rPr lang="en-GB" smtClean="0"/>
              <a:t>92</a:t>
            </a:fld>
            <a:endParaRPr lang="en-GB"/>
          </a:p>
        </p:txBody>
      </p:sp>
      <p:sp>
        <p:nvSpPr>
          <p:cNvPr id="4" name="Date Placeholder 3"/>
          <p:cNvSpPr>
            <a:spLocks noGrp="1"/>
          </p:cNvSpPr>
          <p:nvPr>
            <p:ph type="dt" sz="half" idx="10"/>
          </p:nvPr>
        </p:nvSpPr>
        <p:spPr/>
        <p:txBody>
          <a:bodyPr/>
          <a:lstStyle/>
          <a:p>
            <a:fld id="{5156D6C6-F2B9-4726-AD34-245579255312}" type="datetime1">
              <a:rPr lang="en-GB" smtClean="0"/>
              <a:t>16/08/2021</a:t>
            </a:fld>
            <a:endParaRPr lang="en-GB"/>
          </a:p>
        </p:txBody>
      </p:sp>
      <p:sp>
        <p:nvSpPr>
          <p:cNvPr id="5" name="Rectangle 4"/>
          <p:cNvSpPr/>
          <p:nvPr/>
        </p:nvSpPr>
        <p:spPr>
          <a:xfrm>
            <a:off x="14144" y="483518"/>
            <a:ext cx="9129855" cy="4401205"/>
          </a:xfrm>
          <a:prstGeom prst="rect">
            <a:avLst/>
          </a:prstGeom>
        </p:spPr>
        <p:txBody>
          <a:bodyPr wrap="square">
            <a:spAutoFit/>
          </a:bodyPr>
          <a:lstStyle/>
          <a:p>
            <a:r>
              <a:rPr lang="en-GB" sz="1400" dirty="0"/>
              <a:t>The most commonly used intervention to reduce recurrent stillbirth from placental causes is aspirin: </a:t>
            </a:r>
            <a:endParaRPr lang="en-GB" sz="1400" dirty="0" smtClean="0"/>
          </a:p>
          <a:p>
            <a:endParaRPr lang="en-GB" sz="1400" b="1" dirty="0">
              <a:solidFill>
                <a:schemeClr val="accent1"/>
              </a:solidFill>
            </a:endParaRPr>
          </a:p>
          <a:p>
            <a:r>
              <a:rPr lang="en-GB" sz="1400" b="1" dirty="0" smtClean="0">
                <a:solidFill>
                  <a:schemeClr val="accent1"/>
                </a:solidFill>
              </a:rPr>
              <a:t>150 </a:t>
            </a:r>
            <a:r>
              <a:rPr lang="en-GB" sz="1400" b="1" dirty="0">
                <a:solidFill>
                  <a:schemeClr val="accent1"/>
                </a:solidFill>
              </a:rPr>
              <a:t>mg once at night</a:t>
            </a:r>
            <a:r>
              <a:rPr lang="en-GB" sz="1400" dirty="0"/>
              <a:t>, ideally commenced </a:t>
            </a:r>
            <a:r>
              <a:rPr lang="en-GB" sz="1400" b="1" dirty="0">
                <a:solidFill>
                  <a:srgbClr val="C00000"/>
                </a:solidFill>
              </a:rPr>
              <a:t>before 16 weeks </a:t>
            </a:r>
            <a:r>
              <a:rPr lang="en-GB" sz="1400" dirty="0"/>
              <a:t>of gestation and continued </a:t>
            </a:r>
            <a:r>
              <a:rPr lang="en-GB" sz="1400" b="1" dirty="0">
                <a:solidFill>
                  <a:srgbClr val="C00000"/>
                </a:solidFill>
              </a:rPr>
              <a:t>until at least 36 </a:t>
            </a:r>
            <a:r>
              <a:rPr lang="en-GB" sz="1400" b="1" dirty="0" smtClean="0">
                <a:solidFill>
                  <a:srgbClr val="C00000"/>
                </a:solidFill>
              </a:rPr>
              <a:t>weeks.</a:t>
            </a:r>
          </a:p>
          <a:p>
            <a:endParaRPr lang="en-GB" sz="1400" dirty="0"/>
          </a:p>
          <a:p>
            <a:r>
              <a:rPr lang="en-GB" sz="1400" dirty="0" smtClean="0"/>
              <a:t>higher </a:t>
            </a:r>
            <a:r>
              <a:rPr lang="en-GB" sz="1400" dirty="0"/>
              <a:t>doses of aspirin (e.g. 150 mg rather than 75 mg) are more effective at preventing FGR and pre-</a:t>
            </a:r>
            <a:r>
              <a:rPr lang="en-GB" sz="1400" dirty="0" err="1"/>
              <a:t>eclampsia</a:t>
            </a:r>
            <a:r>
              <a:rPr lang="en-GB" sz="1400" dirty="0"/>
              <a:t>. </a:t>
            </a:r>
            <a:endParaRPr lang="en-GB" sz="1400" dirty="0" smtClean="0"/>
          </a:p>
          <a:p>
            <a:endParaRPr lang="en-GB" sz="1400" dirty="0"/>
          </a:p>
          <a:p>
            <a:r>
              <a:rPr lang="en-GB" sz="1400" b="1" dirty="0" smtClean="0">
                <a:solidFill>
                  <a:srgbClr val="00B050"/>
                </a:solidFill>
              </a:rPr>
              <a:t>Although </a:t>
            </a:r>
            <a:r>
              <a:rPr lang="en-GB" sz="1400" b="1" dirty="0">
                <a:solidFill>
                  <a:srgbClr val="00B050"/>
                </a:solidFill>
              </a:rPr>
              <a:t>there are no data specifically on women </a:t>
            </a:r>
            <a:r>
              <a:rPr lang="en-GB" sz="1400" dirty="0"/>
              <a:t>whose previous pregnancy </a:t>
            </a:r>
            <a:r>
              <a:rPr lang="en-GB" sz="1400" b="1" dirty="0"/>
              <a:t>ended in stillbirth</a:t>
            </a:r>
            <a:r>
              <a:rPr lang="en-GB" sz="1400" dirty="0"/>
              <a:t>, this is thought to </a:t>
            </a:r>
            <a:r>
              <a:rPr lang="en-GB" sz="1400" b="1" dirty="0">
                <a:solidFill>
                  <a:srgbClr val="C00000"/>
                </a:solidFill>
              </a:rPr>
              <a:t>be beneficial for women whose stillbirth was associated with placental disease. </a:t>
            </a:r>
            <a:endParaRPr lang="en-GB" sz="1400" b="1" dirty="0" smtClean="0">
              <a:solidFill>
                <a:srgbClr val="C00000"/>
              </a:solidFill>
            </a:endParaRPr>
          </a:p>
          <a:p>
            <a:endParaRPr lang="en-GB" sz="1400" b="1" dirty="0">
              <a:solidFill>
                <a:srgbClr val="C00000"/>
              </a:solidFill>
            </a:endParaRPr>
          </a:p>
          <a:p>
            <a:r>
              <a:rPr lang="en-GB" sz="1400" dirty="0" smtClean="0"/>
              <a:t>There </a:t>
            </a:r>
            <a:r>
              <a:rPr lang="en-GB" sz="1400" dirty="0"/>
              <a:t>is currently no high-grade evidence to support the use of </a:t>
            </a:r>
            <a:r>
              <a:rPr lang="en-GB" sz="1400" b="1" dirty="0">
                <a:solidFill>
                  <a:srgbClr val="C00000"/>
                </a:solidFill>
              </a:rPr>
              <a:t>low-molecular-weight heparin </a:t>
            </a:r>
            <a:r>
              <a:rPr lang="en-GB" sz="1400" dirty="0"/>
              <a:t>(LMWH) with the primary aim to prevent </a:t>
            </a:r>
            <a:r>
              <a:rPr lang="en-GB" sz="1400" dirty="0" err="1"/>
              <a:t>fetal</a:t>
            </a:r>
            <a:r>
              <a:rPr lang="en-GB" sz="1400" dirty="0"/>
              <a:t> complications in women with a history of stillbirth. </a:t>
            </a:r>
            <a:endParaRPr lang="en-GB" sz="1400" dirty="0" smtClean="0"/>
          </a:p>
          <a:p>
            <a:r>
              <a:rPr lang="en-GB" sz="1400" dirty="0" smtClean="0"/>
              <a:t>However</a:t>
            </a:r>
            <a:r>
              <a:rPr lang="en-GB" sz="1400" dirty="0"/>
              <a:t>, </a:t>
            </a:r>
            <a:r>
              <a:rPr lang="en-GB" sz="1400" b="1" dirty="0"/>
              <a:t>it should be used in women at high risk of maternal </a:t>
            </a:r>
            <a:r>
              <a:rPr lang="en-GB" sz="1400" b="1" dirty="0" smtClean="0"/>
              <a:t>venous-thromboembolism.</a:t>
            </a:r>
          </a:p>
          <a:p>
            <a:r>
              <a:rPr lang="en-GB" sz="1400" dirty="0" smtClean="0"/>
              <a:t>Presently</a:t>
            </a:r>
            <a:r>
              <a:rPr lang="en-GB" sz="1400" dirty="0"/>
              <a:t>, it should be reserved for women with </a:t>
            </a:r>
            <a:r>
              <a:rPr lang="en-GB" sz="1400" dirty="0" err="1"/>
              <a:t>antiphospholipid</a:t>
            </a:r>
            <a:r>
              <a:rPr lang="en-GB" sz="1400" dirty="0"/>
              <a:t> antibody syndrome or CHI. chronic </a:t>
            </a:r>
            <a:r>
              <a:rPr lang="en-GB" sz="1400" dirty="0" err="1"/>
              <a:t>histiocytic</a:t>
            </a:r>
            <a:r>
              <a:rPr lang="en-GB" sz="1400" dirty="0"/>
              <a:t> </a:t>
            </a:r>
            <a:r>
              <a:rPr lang="en-GB" sz="1400" dirty="0" err="1" smtClean="0"/>
              <a:t>intervillositis</a:t>
            </a:r>
            <a:r>
              <a:rPr lang="en-GB" sz="1400" dirty="0" smtClean="0"/>
              <a:t>.</a:t>
            </a:r>
          </a:p>
          <a:p>
            <a:endParaRPr lang="en-GB" sz="1400" dirty="0" smtClean="0"/>
          </a:p>
          <a:p>
            <a:r>
              <a:rPr lang="en-GB" sz="1400" dirty="0" smtClean="0"/>
              <a:t>CHI </a:t>
            </a:r>
            <a:r>
              <a:rPr lang="en-GB" sz="1400" dirty="0"/>
              <a:t>is a rare placental lesion associated with poor obstetric outcome and has a high risk of recurrence in subsequent pregnancies (80%). </a:t>
            </a:r>
            <a:endParaRPr lang="en-GB" sz="1400" dirty="0" smtClean="0"/>
          </a:p>
          <a:p>
            <a:endParaRPr lang="en-GB" sz="1400" dirty="0"/>
          </a:p>
          <a:p>
            <a:r>
              <a:rPr lang="en-GB" sz="1400" dirty="0" smtClean="0"/>
              <a:t>the </a:t>
            </a:r>
            <a:r>
              <a:rPr lang="en-GB" sz="1400" dirty="0"/>
              <a:t>number of live births increased in the treatment group from 32% to 67% with quadruple therapy of aspirin, LMWH, prednisolone and </a:t>
            </a:r>
            <a:r>
              <a:rPr lang="en-GB" sz="1400" dirty="0" err="1"/>
              <a:t>hydroxychloroquine</a:t>
            </a:r>
            <a:r>
              <a:rPr lang="en-GB" sz="1400" dirty="0"/>
              <a:t> and resulted in better pregnancy outcomes than aspirin alone.</a:t>
            </a:r>
          </a:p>
        </p:txBody>
      </p:sp>
    </p:spTree>
    <p:extLst>
      <p:ext uri="{BB962C8B-B14F-4D97-AF65-F5344CB8AC3E}">
        <p14:creationId xmlns:p14="http://schemas.microsoft.com/office/powerpoint/2010/main" val="143805714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8118A-5FD8-4D49-8AB5-2830736CA372}" type="datetime1">
              <a:rPr lang="en-GB" smtClean="0"/>
              <a:t>16/08/2021</a:t>
            </a:fld>
            <a:endParaRPr lang="en-GB"/>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93</a:t>
            </a:fld>
            <a:endParaRPr lang="en-GB"/>
          </a:p>
        </p:txBody>
      </p:sp>
      <p:sp>
        <p:nvSpPr>
          <p:cNvPr id="5" name="Rectangle 4"/>
          <p:cNvSpPr/>
          <p:nvPr/>
        </p:nvSpPr>
        <p:spPr>
          <a:xfrm>
            <a:off x="251520" y="771550"/>
            <a:ext cx="7972475" cy="2308324"/>
          </a:xfrm>
          <a:prstGeom prst="rect">
            <a:avLst/>
          </a:prstGeom>
        </p:spPr>
        <p:txBody>
          <a:bodyPr wrap="square">
            <a:spAutoFit/>
          </a:bodyPr>
          <a:lstStyle/>
          <a:p>
            <a:r>
              <a:rPr lang="en-GB" sz="1600" dirty="0"/>
              <a:t>Timing of birth Increasing evidence suggests the optimal time for delivery for the general obstetric population is </a:t>
            </a:r>
            <a:r>
              <a:rPr lang="en-GB" sz="1600" b="1" dirty="0">
                <a:solidFill>
                  <a:schemeClr val="accent1"/>
                </a:solidFill>
              </a:rPr>
              <a:t>at 39 weeks of gestation </a:t>
            </a:r>
            <a:r>
              <a:rPr lang="en-GB" sz="1600" dirty="0"/>
              <a:t>because after this point the risk of neonatal death does not fall, but the risk of stillbirth </a:t>
            </a:r>
            <a:r>
              <a:rPr lang="en-GB" sz="1600" dirty="0" smtClean="0"/>
              <a:t>increases.</a:t>
            </a:r>
          </a:p>
          <a:p>
            <a:endParaRPr lang="en-GB" sz="1600" dirty="0"/>
          </a:p>
          <a:p>
            <a:r>
              <a:rPr lang="en-GB" sz="1600" b="1" dirty="0"/>
              <a:t>(IOL) ‘at term</a:t>
            </a:r>
            <a:r>
              <a:rPr lang="en-GB" sz="1600" dirty="0"/>
              <a:t>’ would </a:t>
            </a:r>
            <a:r>
              <a:rPr lang="en-GB" sz="1600" b="1" dirty="0">
                <a:solidFill>
                  <a:schemeClr val="accent1"/>
                </a:solidFill>
              </a:rPr>
              <a:t>reduce perinatal mortality by 70</a:t>
            </a:r>
            <a:r>
              <a:rPr lang="en-GB" sz="1600" b="1" dirty="0" smtClean="0">
                <a:solidFill>
                  <a:schemeClr val="accent1"/>
                </a:solidFill>
              </a:rPr>
              <a:t>%.</a:t>
            </a:r>
          </a:p>
          <a:p>
            <a:endParaRPr lang="en-GB" sz="1600" dirty="0"/>
          </a:p>
          <a:p>
            <a:r>
              <a:rPr lang="en-GB" sz="1600" b="1" dirty="0" smtClean="0">
                <a:solidFill>
                  <a:schemeClr val="accent1"/>
                </a:solidFill>
              </a:rPr>
              <a:t>additional </a:t>
            </a:r>
            <a:r>
              <a:rPr lang="en-GB" sz="1600" b="1" dirty="0">
                <a:solidFill>
                  <a:schemeClr val="accent1"/>
                </a:solidFill>
              </a:rPr>
              <a:t>emotional care is required </a:t>
            </a:r>
            <a:r>
              <a:rPr lang="en-GB" sz="1600" dirty="0"/>
              <a:t>in many women who have previously suffered </a:t>
            </a:r>
            <a:endParaRPr lang="en-GB" sz="1600" dirty="0" smtClean="0"/>
          </a:p>
          <a:p>
            <a:endParaRPr lang="en-GB" sz="1600" dirty="0"/>
          </a:p>
          <a:p>
            <a:r>
              <a:rPr lang="en-GB" sz="1600" dirty="0" smtClean="0"/>
              <a:t>stillbirth </a:t>
            </a:r>
            <a:r>
              <a:rPr lang="en-GB" sz="1600" dirty="0"/>
              <a:t>and </a:t>
            </a:r>
            <a:r>
              <a:rPr lang="en-GB" sz="1600" b="1" dirty="0" smtClean="0">
                <a:solidFill>
                  <a:schemeClr val="accent1"/>
                </a:solidFill>
              </a:rPr>
              <a:t>induced </a:t>
            </a:r>
            <a:r>
              <a:rPr lang="en-GB" sz="1600" b="1" dirty="0">
                <a:solidFill>
                  <a:schemeClr val="accent1"/>
                </a:solidFill>
              </a:rPr>
              <a:t>delivery from 38 weeks of gestation may be indicated. </a:t>
            </a:r>
          </a:p>
        </p:txBody>
      </p:sp>
    </p:spTree>
    <p:extLst>
      <p:ext uri="{BB962C8B-B14F-4D97-AF65-F5344CB8AC3E}">
        <p14:creationId xmlns:p14="http://schemas.microsoft.com/office/powerpoint/2010/main" val="98851832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8118A-5FD8-4D49-8AB5-2830736CA372}" type="datetime1">
              <a:rPr lang="en-GB" smtClean="0"/>
              <a:t>16/08/2021</a:t>
            </a:fld>
            <a:endParaRPr lang="en-GB"/>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94</a:t>
            </a:fld>
            <a:endParaRPr lang="en-GB"/>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67494"/>
            <a:ext cx="6264696"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121396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8118A-5FD8-4D49-8AB5-2830736CA372}" type="datetime1">
              <a:rPr lang="en-GB" smtClean="0"/>
              <a:t>16/08/2021</a:t>
            </a:fld>
            <a:endParaRPr lang="en-GB"/>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95</a:t>
            </a:fld>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91630"/>
            <a:ext cx="8039100" cy="2655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14205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9958" y="987574"/>
            <a:ext cx="8494530" cy="2246769"/>
          </a:xfrm>
          <a:prstGeom prst="rect">
            <a:avLst/>
          </a:prstGeom>
        </p:spPr>
        <p:txBody>
          <a:bodyPr wrap="square">
            <a:spAutoFit/>
          </a:bodyPr>
          <a:lstStyle/>
          <a:p>
            <a:r>
              <a:rPr lang="en-GB" sz="1400" dirty="0"/>
              <a:t>In relation to investigation of a </a:t>
            </a:r>
            <a:r>
              <a:rPr lang="en-GB" sz="1400" dirty="0" err="1" smtClean="0"/>
              <a:t>stillbirth.which</a:t>
            </a:r>
            <a:r>
              <a:rPr lang="en-GB" sz="1400" dirty="0" smtClean="0"/>
              <a:t> of the following is false ? </a:t>
            </a:r>
          </a:p>
          <a:p>
            <a:endParaRPr lang="en-GB" sz="1400" dirty="0" smtClean="0"/>
          </a:p>
          <a:p>
            <a:endParaRPr lang="en-GB" sz="1400" dirty="0"/>
          </a:p>
          <a:p>
            <a:r>
              <a:rPr lang="en-GB" sz="1400" dirty="0" smtClean="0"/>
              <a:t>A) </a:t>
            </a:r>
            <a:r>
              <a:rPr lang="en-GB" sz="1400" dirty="0" err="1" smtClean="0"/>
              <a:t>histopathological</a:t>
            </a:r>
            <a:r>
              <a:rPr lang="en-GB" sz="1400" dirty="0" smtClean="0"/>
              <a:t> </a:t>
            </a:r>
            <a:r>
              <a:rPr lang="en-GB" sz="1400" dirty="0"/>
              <a:t>examination of the placenta by a pathologist provides useful information in  </a:t>
            </a:r>
            <a:r>
              <a:rPr lang="en-GB" sz="1400" dirty="0" smtClean="0"/>
              <a:t>at least 50</a:t>
            </a:r>
            <a:r>
              <a:rPr lang="en-GB" sz="1400" dirty="0"/>
              <a:t>% of </a:t>
            </a:r>
            <a:r>
              <a:rPr lang="en-GB" sz="1400" dirty="0" smtClean="0"/>
              <a:t>cases</a:t>
            </a:r>
          </a:p>
          <a:p>
            <a:pPr marL="342900" indent="-342900">
              <a:buAutoNum type="alphaUcParenR"/>
            </a:pPr>
            <a:endParaRPr lang="en-GB" sz="1400" dirty="0"/>
          </a:p>
          <a:p>
            <a:r>
              <a:rPr lang="en-GB" sz="1400" dirty="0" smtClean="0"/>
              <a:t>B) cytogenetic </a:t>
            </a:r>
            <a:r>
              <a:rPr lang="en-GB" sz="1400" dirty="0"/>
              <a:t>analysis is the most useful investigation to identify a cause of stillbirth. </a:t>
            </a:r>
            <a:endParaRPr lang="en-GB" sz="1400" dirty="0" smtClean="0"/>
          </a:p>
          <a:p>
            <a:endParaRPr lang="en-GB" sz="1400" dirty="0"/>
          </a:p>
          <a:p>
            <a:r>
              <a:rPr lang="en-GB" sz="1400" dirty="0" smtClean="0"/>
              <a:t>C) </a:t>
            </a:r>
            <a:r>
              <a:rPr lang="en-GB" sz="1400" dirty="0" err="1" smtClean="0"/>
              <a:t>histopathological</a:t>
            </a:r>
            <a:r>
              <a:rPr lang="en-GB" sz="1400" dirty="0" smtClean="0"/>
              <a:t> </a:t>
            </a:r>
            <a:r>
              <a:rPr lang="en-GB" sz="1400" dirty="0"/>
              <a:t>examination of the placenta by a perinatal pathologist reduces the reporting of ‘unexplained’ stillbirth.</a:t>
            </a:r>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96</a:t>
            </a:fld>
            <a:endParaRPr lang="en-GB"/>
          </a:p>
        </p:txBody>
      </p:sp>
      <p:sp>
        <p:nvSpPr>
          <p:cNvPr id="5" name="Date Placeholder 4"/>
          <p:cNvSpPr>
            <a:spLocks noGrp="1"/>
          </p:cNvSpPr>
          <p:nvPr>
            <p:ph type="dt" sz="half" idx="10"/>
          </p:nvPr>
        </p:nvSpPr>
        <p:spPr/>
        <p:txBody>
          <a:bodyPr/>
          <a:lstStyle/>
          <a:p>
            <a:fld id="{FE80FF47-D11A-424C-94D9-F9F9883E24C5}" type="datetime1">
              <a:rPr lang="en-GB" smtClean="0"/>
              <a:t>16/08/2021</a:t>
            </a:fld>
            <a:endParaRPr lang="en-GB"/>
          </a:p>
        </p:txBody>
      </p:sp>
      <p:sp>
        <p:nvSpPr>
          <p:cNvPr id="6" name="TextBox 5"/>
          <p:cNvSpPr txBox="1"/>
          <p:nvPr/>
        </p:nvSpPr>
        <p:spPr>
          <a:xfrm>
            <a:off x="323528" y="520024"/>
            <a:ext cx="954172" cy="369332"/>
          </a:xfrm>
          <a:prstGeom prst="rect">
            <a:avLst/>
          </a:prstGeom>
          <a:noFill/>
        </p:spPr>
        <p:txBody>
          <a:bodyPr wrap="none" rtlCol="0">
            <a:spAutoFit/>
          </a:bodyPr>
          <a:lstStyle/>
          <a:p>
            <a:r>
              <a:rPr lang="en-GB" dirty="0" smtClean="0"/>
              <a:t>SBA 25</a:t>
            </a:r>
            <a:endParaRPr lang="en-GB" dirty="0"/>
          </a:p>
        </p:txBody>
      </p:sp>
    </p:spTree>
    <p:extLst>
      <p:ext uri="{BB962C8B-B14F-4D97-AF65-F5344CB8AC3E}">
        <p14:creationId xmlns:p14="http://schemas.microsoft.com/office/powerpoint/2010/main" val="300664003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8118A-5FD8-4D49-8AB5-2830736CA372}" type="datetime1">
              <a:rPr lang="en-GB" smtClean="0"/>
              <a:t>16/08/2021</a:t>
            </a:fld>
            <a:endParaRPr lang="en-GB"/>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97</a:t>
            </a:fld>
            <a:endParaRPr lang="en-GB"/>
          </a:p>
        </p:txBody>
      </p:sp>
      <p:sp>
        <p:nvSpPr>
          <p:cNvPr id="5" name="Rectangle 4"/>
          <p:cNvSpPr/>
          <p:nvPr/>
        </p:nvSpPr>
        <p:spPr>
          <a:xfrm>
            <a:off x="1331640" y="1851670"/>
            <a:ext cx="6624736" cy="646331"/>
          </a:xfrm>
          <a:prstGeom prst="rect">
            <a:avLst/>
          </a:prstGeom>
        </p:spPr>
        <p:txBody>
          <a:bodyPr wrap="square">
            <a:spAutoFit/>
          </a:bodyPr>
          <a:lstStyle/>
          <a:p>
            <a:r>
              <a:rPr lang="en-GB" dirty="0"/>
              <a:t>C) </a:t>
            </a:r>
            <a:r>
              <a:rPr lang="en-GB" dirty="0" err="1"/>
              <a:t>histopathological</a:t>
            </a:r>
            <a:r>
              <a:rPr lang="en-GB" dirty="0"/>
              <a:t> examination of the placenta by a perinatal pathologist reduces the reporting of ‘unexplained’ stillbirth.</a:t>
            </a:r>
          </a:p>
        </p:txBody>
      </p:sp>
    </p:spTree>
    <p:extLst>
      <p:ext uri="{BB962C8B-B14F-4D97-AF65-F5344CB8AC3E}">
        <p14:creationId xmlns:p14="http://schemas.microsoft.com/office/powerpoint/2010/main" val="43697535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8118A-5FD8-4D49-8AB5-2830736CA372}" type="datetime1">
              <a:rPr lang="en-GB" smtClean="0"/>
              <a:t>16/08/2021</a:t>
            </a:fld>
            <a:endParaRPr lang="en-GB"/>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98</a:t>
            </a:fld>
            <a:endParaRPr lang="en-GB"/>
          </a:p>
        </p:txBody>
      </p:sp>
      <p:sp>
        <p:nvSpPr>
          <p:cNvPr id="5" name="Rectangle 4"/>
          <p:cNvSpPr/>
          <p:nvPr/>
        </p:nvSpPr>
        <p:spPr>
          <a:xfrm>
            <a:off x="503040" y="1189199"/>
            <a:ext cx="8640960" cy="2462213"/>
          </a:xfrm>
          <a:prstGeom prst="rect">
            <a:avLst/>
          </a:prstGeom>
        </p:spPr>
        <p:txBody>
          <a:bodyPr wrap="square">
            <a:spAutoFit/>
          </a:bodyPr>
          <a:lstStyle/>
          <a:p>
            <a:r>
              <a:rPr lang="en-GB" sz="1400" dirty="0"/>
              <a:t>When a mother has a history of stillbirth in the previous pregnancy, </a:t>
            </a:r>
            <a:endParaRPr lang="en-GB" sz="1400" dirty="0" smtClean="0"/>
          </a:p>
          <a:p>
            <a:endParaRPr lang="en-GB" sz="1400" dirty="0"/>
          </a:p>
          <a:p>
            <a:r>
              <a:rPr lang="en-GB" sz="1400" dirty="0" smtClean="0"/>
              <a:t>Which of the following option is incorrect ?</a:t>
            </a:r>
          </a:p>
          <a:p>
            <a:endParaRPr lang="en-GB" sz="1400" dirty="0" smtClean="0"/>
          </a:p>
          <a:p>
            <a:endParaRPr lang="en-GB" sz="1400" dirty="0" smtClean="0"/>
          </a:p>
          <a:p>
            <a:r>
              <a:rPr lang="en-GB" sz="1400" dirty="0" smtClean="0"/>
              <a:t>A) </a:t>
            </a:r>
            <a:r>
              <a:rPr lang="en-GB" sz="1400" dirty="0"/>
              <a:t>the likelihood of preterm birth is reduced in a subsequent pregnancy. </a:t>
            </a:r>
            <a:endParaRPr lang="en-GB" sz="1400" dirty="0" smtClean="0"/>
          </a:p>
          <a:p>
            <a:endParaRPr lang="en-GB" sz="1400" dirty="0" smtClean="0"/>
          </a:p>
          <a:p>
            <a:r>
              <a:rPr lang="en-GB" sz="1400" dirty="0" smtClean="0"/>
              <a:t>B) </a:t>
            </a:r>
            <a:r>
              <a:rPr lang="en-GB" sz="1400" dirty="0"/>
              <a:t>the likelihood of placental abruption is increased in a subsequent pregnancy. </a:t>
            </a:r>
            <a:endParaRPr lang="en-GB" sz="1400" dirty="0" smtClean="0"/>
          </a:p>
          <a:p>
            <a:endParaRPr lang="en-GB" sz="1400" dirty="0"/>
          </a:p>
          <a:p>
            <a:r>
              <a:rPr lang="en-GB" sz="1400" dirty="0" smtClean="0"/>
              <a:t>C) the </a:t>
            </a:r>
            <a:r>
              <a:rPr lang="en-GB" sz="1400" dirty="0"/>
              <a:t>recurrence risk is highest when cause of the index stillbirth was of placental origin. </a:t>
            </a:r>
            <a:endParaRPr lang="en-GB" sz="1400" dirty="0" smtClean="0"/>
          </a:p>
          <a:p>
            <a:endParaRPr lang="en-GB" sz="1400" dirty="0" smtClean="0"/>
          </a:p>
        </p:txBody>
      </p:sp>
      <p:sp>
        <p:nvSpPr>
          <p:cNvPr id="6" name="TextBox 5"/>
          <p:cNvSpPr txBox="1"/>
          <p:nvPr/>
        </p:nvSpPr>
        <p:spPr>
          <a:xfrm>
            <a:off x="356451" y="483518"/>
            <a:ext cx="902811" cy="369332"/>
          </a:xfrm>
          <a:prstGeom prst="rect">
            <a:avLst/>
          </a:prstGeom>
          <a:noFill/>
        </p:spPr>
        <p:txBody>
          <a:bodyPr wrap="none" rtlCol="0">
            <a:spAutoFit/>
          </a:bodyPr>
          <a:lstStyle/>
          <a:p>
            <a:r>
              <a:rPr lang="en-GB" dirty="0" smtClean="0"/>
              <a:t>SBA26</a:t>
            </a:r>
            <a:endParaRPr lang="en-GB" dirty="0"/>
          </a:p>
        </p:txBody>
      </p:sp>
    </p:spTree>
    <p:extLst>
      <p:ext uri="{BB962C8B-B14F-4D97-AF65-F5344CB8AC3E}">
        <p14:creationId xmlns:p14="http://schemas.microsoft.com/office/powerpoint/2010/main" val="274338288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8118A-5FD8-4D49-8AB5-2830736CA372}" type="datetime1">
              <a:rPr lang="en-GB" smtClean="0"/>
              <a:t>16/08/2021</a:t>
            </a:fld>
            <a:endParaRPr lang="en-GB"/>
          </a:p>
        </p:txBody>
      </p:sp>
      <p:sp>
        <p:nvSpPr>
          <p:cNvPr id="3" name="Footer Placeholder 2"/>
          <p:cNvSpPr>
            <a:spLocks noGrp="1"/>
          </p:cNvSpPr>
          <p:nvPr>
            <p:ph type="ftr" sz="quarter" idx="11"/>
          </p:nvPr>
        </p:nvSpPr>
        <p:spPr/>
        <p:txBody>
          <a:bodyPr/>
          <a:lstStyle/>
          <a:p>
            <a:r>
              <a:rPr lang="en-GB" smtClean="0"/>
              <a:t>MRCOG Part 2  Course By Ghada Badran</a:t>
            </a:r>
            <a:endParaRPr lang="en-GB"/>
          </a:p>
        </p:txBody>
      </p:sp>
      <p:sp>
        <p:nvSpPr>
          <p:cNvPr id="4" name="Slide Number Placeholder 3"/>
          <p:cNvSpPr>
            <a:spLocks noGrp="1"/>
          </p:cNvSpPr>
          <p:nvPr>
            <p:ph type="sldNum" sz="quarter" idx="12"/>
          </p:nvPr>
        </p:nvSpPr>
        <p:spPr/>
        <p:txBody>
          <a:bodyPr/>
          <a:lstStyle/>
          <a:p>
            <a:fld id="{9AA40019-22AB-448D-8A24-D05CBB4E68E1}" type="slidenum">
              <a:rPr lang="en-GB" smtClean="0"/>
              <a:t>99</a:t>
            </a:fld>
            <a:endParaRPr lang="en-GB"/>
          </a:p>
        </p:txBody>
      </p:sp>
      <p:sp>
        <p:nvSpPr>
          <p:cNvPr id="5" name="Rectangle 4"/>
          <p:cNvSpPr/>
          <p:nvPr/>
        </p:nvSpPr>
        <p:spPr>
          <a:xfrm>
            <a:off x="611560" y="2110085"/>
            <a:ext cx="7776864" cy="646331"/>
          </a:xfrm>
          <a:prstGeom prst="rect">
            <a:avLst/>
          </a:prstGeom>
        </p:spPr>
        <p:txBody>
          <a:bodyPr wrap="square">
            <a:spAutoFit/>
          </a:bodyPr>
          <a:lstStyle/>
          <a:p>
            <a:r>
              <a:rPr lang="en-GB" dirty="0"/>
              <a:t>A) the likelihood of preterm birth is reduced in a subsequent pregnancy. </a:t>
            </a:r>
          </a:p>
          <a:p>
            <a:endParaRPr lang="en-GB" dirty="0"/>
          </a:p>
        </p:txBody>
      </p:sp>
    </p:spTree>
    <p:extLst>
      <p:ext uri="{BB962C8B-B14F-4D97-AF65-F5344CB8AC3E}">
        <p14:creationId xmlns:p14="http://schemas.microsoft.com/office/powerpoint/2010/main" val="31538206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
      <a:dk1>
        <a:sysClr val="windowText" lastClr="000000"/>
      </a:dk1>
      <a:lt1>
        <a:sysClr val="window" lastClr="FFFFFF"/>
      </a:lt1>
      <a:dk2>
        <a:srgbClr val="92D050"/>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1386</TotalTime>
  <Words>8857</Words>
  <Application>Microsoft Office PowerPoint</Application>
  <PresentationFormat>On-screen Show (16:9)</PresentationFormat>
  <Paragraphs>1195</Paragraphs>
  <Slides>104</Slides>
  <Notes>1</Notes>
  <HiddenSlides>0</HiddenSlides>
  <MMClips>0</MMClips>
  <ScaleCrop>false</ScaleCrop>
  <HeadingPairs>
    <vt:vector size="4" baseType="variant">
      <vt:variant>
        <vt:lpstr>Theme</vt:lpstr>
      </vt:variant>
      <vt:variant>
        <vt:i4>1</vt:i4>
      </vt:variant>
      <vt:variant>
        <vt:lpstr>Slide Titles</vt:lpstr>
      </vt:variant>
      <vt:variant>
        <vt:i4>104</vt:i4>
      </vt:variant>
    </vt:vector>
  </HeadingPairs>
  <TitlesOfParts>
    <vt:vector size="105" baseType="lpstr">
      <vt:lpstr>Clarity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GHADA BADRAN</dc:creator>
  <cp:lastModifiedBy>GHADA BADRAN</cp:lastModifiedBy>
  <cp:revision>124</cp:revision>
  <dcterms:created xsi:type="dcterms:W3CDTF">2021-06-25T20:21:56Z</dcterms:created>
  <dcterms:modified xsi:type="dcterms:W3CDTF">2021-08-15T23:29:10Z</dcterms:modified>
</cp:coreProperties>
</file>